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300" r:id="rId2"/>
    <p:sldId id="303"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01"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2" r:id="rId45"/>
  </p:sldIdLst>
  <p:sldSz cx="18288000" cy="10287000"/>
  <p:notesSz cx="6858000" cy="9144000"/>
  <p:embeddedFontLst>
    <p:embeddedFont>
      <p:font typeface="Telegraf" panose="020B0604020202020204" charset="0"/>
      <p:regular r:id="rId47"/>
    </p:embeddedFont>
    <p:embeddedFont>
      <p:font typeface="Poppins Medium" panose="020B0604020202020204" charset="0"/>
      <p:regular r:id="rId48"/>
    </p:embeddedFont>
    <p:embeddedFont>
      <p:font typeface="Luthier" panose="020B0604020202020204" charset="0"/>
      <p:regular r:id="rId49"/>
    </p:embeddedFont>
    <p:embeddedFont>
      <p:font typeface="Calibri" panose="020F0502020204030204" pitchFamily="34" charset="0"/>
      <p:regular r:id="rId50"/>
      <p:bold r:id="rId51"/>
      <p:italic r:id="rId52"/>
      <p:boldItalic r:id="rId53"/>
    </p:embeddedFont>
    <p:embeddedFont>
      <p:font typeface="Telegraf Bold" panose="020B0604020202020204" charset="0"/>
      <p:regular r:id="rId54"/>
    </p:embeddedFont>
    <p:embeddedFont>
      <p:font typeface="Cooper Hewitt Heavy" panose="020B0604020202020204" charset="0"/>
      <p:regular r:id="rId55"/>
    </p:embeddedFont>
    <p:embeddedFont>
      <p:font typeface="Arimo" panose="020B0604020202020204" charset="0"/>
      <p:regular r:id="rId56"/>
    </p:embeddedFont>
    <p:embeddedFont>
      <p:font typeface="Poppins Medium Bold" panose="020B0604020202020204" charset="0"/>
      <p:regular r:id="rId57"/>
    </p:embeddedFont>
    <p:embeddedFont>
      <p:font typeface="Luthier Bold" panose="020B0604020202020204" charset="0"/>
      <p:regular r:id="rId58"/>
    </p:embeddedFont>
    <p:embeddedFont>
      <p:font typeface="Cerebri" panose="020B0604020202020204" charset="0"/>
      <p:regular r:id="rId59"/>
    </p:embeddedFont>
    <p:embeddedFont>
      <p:font typeface="Poppins Light Bol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696" y="3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dirty="0"/>
          </a:p>
          <a:p>
            <a:pPr lvl="0"/>
            <a:r>
              <a:rPr lang="en-US" dirty="0"/>
              <a:t>SLIPS Same-level falls: slips on wet surfaces or ice; </a:t>
            </a:r>
          </a:p>
          <a:p>
            <a:pPr lvl="0"/>
            <a:r>
              <a:rPr lang="en-US" dirty="0"/>
              <a:t>TRIPS: over objects on the ground or floor, and </a:t>
            </a:r>
          </a:p>
          <a:p>
            <a:pPr lvl="0"/>
            <a:r>
              <a:rPr lang="en-US" dirty="0"/>
              <a:t>FALLS from a higher level: Ladders, step-ladders, roofs or any other higher level object or structure such as a balcony.</a:t>
            </a:r>
          </a:p>
          <a:p>
            <a:pPr lvl="0"/>
            <a:endParaRPr lang="en-US" dirty="0"/>
          </a:p>
          <a:p>
            <a:pPr lvl="0"/>
            <a:r>
              <a:rPr lang="en-US" dirty="0"/>
              <a:t>While sports-related injuries are included in Mishap Reports under lips, Trips and Falls in RMI. For this section, the focus is on preventing falls during day-to-day activities.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National organization resources:</a:t>
            </a:r>
          </a:p>
          <a:p>
            <a:pPr lvl="0"/>
            <a:r>
              <a:rPr lang="en-US" dirty="0"/>
              <a:t>National Safety Council</a:t>
            </a:r>
          </a:p>
          <a:p>
            <a:pPr lvl="0"/>
            <a:r>
              <a:rPr lang="en-US" dirty="0"/>
              <a:t>https://www.nsc.org</a:t>
            </a:r>
          </a:p>
          <a:p>
            <a:pPr lvl="0"/>
            <a:endParaRPr lang="en-US" dirty="0"/>
          </a:p>
          <a:p>
            <a:pPr lvl="0"/>
            <a:r>
              <a:rPr lang="en-US" dirty="0"/>
              <a:t>National Highway Safety Traffic Administration</a:t>
            </a:r>
          </a:p>
          <a:p>
            <a:pPr lvl="0"/>
            <a:r>
              <a:rPr lang="en-US" dirty="0"/>
              <a:t>https://www.nhtsa.gov</a:t>
            </a:r>
          </a:p>
          <a:p>
            <a:pPr lvl="0"/>
            <a:endParaRPr lang="en-US" dirty="0"/>
          </a:p>
          <a:p>
            <a:pPr lvl="0"/>
            <a:r>
              <a:rPr lang="en-US" dirty="0"/>
              <a:t>National Fire Protection Association</a:t>
            </a:r>
          </a:p>
          <a:p>
            <a:pPr lvl="0"/>
            <a:r>
              <a:rPr lang="en-US" dirty="0"/>
              <a:t>https://www.nfpa.org</a:t>
            </a:r>
          </a:p>
          <a:p>
            <a:pPr lvl="0"/>
            <a:endParaRPr lang="en-US" dirty="0"/>
          </a:p>
          <a:p>
            <a:pPr lvl="0"/>
            <a:r>
              <a:rPr lang="en-US" dirty="0"/>
              <a:t>Centers for Disease Control</a:t>
            </a:r>
          </a:p>
          <a:p>
            <a:pPr lvl="0"/>
            <a:r>
              <a:rPr lang="en-US" dirty="0"/>
              <a:t>https://www.cdc.gov</a:t>
            </a:r>
          </a:p>
          <a:p>
            <a:pPr lvl="0"/>
            <a:endParaRPr lang="en-US" dirty="0"/>
          </a:p>
          <a:p>
            <a:pPr lvl="0"/>
            <a:r>
              <a:rPr lang="en-US" dirty="0"/>
              <a:t>OSHA</a:t>
            </a:r>
          </a:p>
          <a:p>
            <a:pPr lvl="0"/>
            <a:r>
              <a:rPr lang="en-US" dirty="0"/>
              <a:t>https://www.osha.gov</a:t>
            </a:r>
          </a:p>
          <a:p>
            <a:pPr lvl="0"/>
            <a:endParaRPr lang="en-US" dirty="0"/>
          </a:p>
          <a:p>
            <a:pPr lvl="0"/>
            <a:r>
              <a:rPr lang="en-US" dirty="0"/>
              <a:t>FEMA</a:t>
            </a:r>
          </a:p>
          <a:p>
            <a:pPr lvl="0"/>
            <a:r>
              <a:rPr lang="en-US" dirty="0"/>
              <a:t>https://www.usfa.fema.gov</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43</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Types of Smoke </a:t>
            </a:r>
            <a:r>
              <a:rPr lang="en-US" dirty="0" smtClean="0"/>
              <a:t>Detectors:</a:t>
            </a:r>
          </a:p>
          <a:p>
            <a:pPr lvl="0"/>
            <a:r>
              <a:rPr lang="en-US" dirty="0" smtClean="0"/>
              <a:t>Ionization </a:t>
            </a:r>
            <a:r>
              <a:rPr lang="en-US" dirty="0"/>
              <a:t>Smoke Detectors</a:t>
            </a:r>
          </a:p>
          <a:p>
            <a:pPr lvl="0"/>
            <a:r>
              <a:rPr lang="en-US" dirty="0"/>
              <a:t>Best for detecting small particles typical of fast, flaming fires, but not great at detecting smoky, smoldering fires. Prone to false alarms from burnt food and steam from kitchens and bathrooms. </a:t>
            </a:r>
          </a:p>
          <a:p>
            <a:pPr lvl="0"/>
            <a:r>
              <a:rPr lang="en-US" dirty="0"/>
              <a:t>Photoelectric Smoke Detectors</a:t>
            </a:r>
          </a:p>
          <a:p>
            <a:pPr lvl="0"/>
            <a:r>
              <a:rPr lang="en-US" dirty="0"/>
              <a:t>Detect large particles associated with smoky, smoldering fires, but are not good at detecting fast, flaming fires. Suitable for kitchen areas.</a:t>
            </a:r>
          </a:p>
          <a:p>
            <a:pPr lvl="0"/>
            <a:r>
              <a:rPr lang="en-US" dirty="0"/>
              <a:t>Dual-Sensor Smoke Detectors</a:t>
            </a:r>
          </a:p>
          <a:p>
            <a:pPr lvl="0"/>
            <a:r>
              <a:rPr lang="en-US" dirty="0"/>
              <a:t>Provide best protection as they combine ionization and photoelectric technology to sense smoky and smoldering fires as well as fast, flaming ones.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References: NFPA's Home Cooking Fires and Home Structure Fires reports (2019)</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Christmas Tree Safety Tips </a:t>
            </a:r>
          </a:p>
          <a:p>
            <a:pPr lvl="0"/>
            <a:r>
              <a:rPr lang="en-US" dirty="0"/>
              <a:t>Water live trees regularly. Do not let them dry out. Keep an eye out for browning or drying needles.</a:t>
            </a:r>
          </a:p>
          <a:p>
            <a:pPr lvl="0"/>
            <a:r>
              <a:rPr lang="en-US" dirty="0"/>
              <a:t>Keep live and artificial trees away from sources of heat or flame such as heating vents, fireplaces, candles and portable heaters. </a:t>
            </a:r>
          </a:p>
          <a:p>
            <a:pPr lvl="0"/>
            <a:r>
              <a:rPr lang="en-US" dirty="0"/>
              <a:t>Follow instructions on holiday lights and do not overload outlets, power strips or circuits.</a:t>
            </a:r>
          </a:p>
          <a:p>
            <a:pPr lvl="0"/>
            <a:r>
              <a:rPr lang="en-US" dirty="0"/>
              <a:t>Remove live trees as soon as they start to dry out and stop retaining water.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Skiers and snowboarders also should select quality equipment. Improperly fitted or ill-adjusted gear can cause injury, so it's best to ask for expert advice when purchasing and fitting boots, bindings, and skis/snowboards. While trendy ski/snowboard apparel may look good on the slopes, clothing should be functional. Wear bright colors, dress in layers, and make sure outerwear is made of fabric that is not only water repellent but slide-resistant. </a:t>
            </a:r>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160389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Black ice is a thin glaze of ice that forms over the road during freezing or near-freezing temperatures. Although clear, drivers call it black ice because the ice looks the same as the asphalt beneath. It’s dangerous because:</a:t>
            </a:r>
          </a:p>
          <a:p>
            <a:pPr lvl="0"/>
            <a:r>
              <a:rPr lang="en-US" dirty="0"/>
              <a:t>It’s hard to spot on the road.</a:t>
            </a:r>
          </a:p>
          <a:p>
            <a:pPr lvl="0"/>
            <a:r>
              <a:rPr lang="en-US" dirty="0"/>
              <a:t>It can form before the weather reaches freezing temperatures.</a:t>
            </a:r>
          </a:p>
          <a:p>
            <a:pPr lvl="0"/>
            <a:r>
              <a:rPr lang="en-US" dirty="0"/>
              <a:t>It can catch you off guard, leading to an unsafe reaction.</a:t>
            </a:r>
          </a:p>
          <a:p>
            <a:pPr lvl="0"/>
            <a:r>
              <a:rPr lang="en-US" dirty="0"/>
              <a:t>It can cause you to slide, skid or otherwise lose control of your car.</a:t>
            </a:r>
          </a:p>
          <a:p>
            <a:pPr lvl="0"/>
            <a:r>
              <a:rPr lang="en-US" dirty="0"/>
              <a:t>Black ice can form anywhere, but you should watch out for bridges or driving on or under overpasses. Also, watch for shaded areas like tree lines and patches that look shiny or glossy.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35</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28.09.2021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Extra Supplies for Frigid Weather</a:t>
            </a:r>
          </a:p>
          <a:p>
            <a:pPr lvl="0"/>
            <a:r>
              <a:rPr lang="en-US" dirty="0"/>
              <a:t>For those in wintry snowy areas, add the below items to your emergency kit. </a:t>
            </a:r>
          </a:p>
          <a:p>
            <a:pPr lvl="0"/>
            <a:r>
              <a:rPr lang="en-US" dirty="0"/>
              <a:t>A bag of sand to help with traction (or bag of non-clumping cat litter)</a:t>
            </a:r>
          </a:p>
          <a:p>
            <a:pPr lvl="0"/>
            <a:r>
              <a:rPr lang="en-US" dirty="0"/>
              <a:t>Collapsible or folding snow shovel</a:t>
            </a:r>
          </a:p>
          <a:p>
            <a:pPr lvl="0"/>
            <a:r>
              <a:rPr lang="en-US" dirty="0"/>
              <a:t>Blanket</a:t>
            </a:r>
          </a:p>
          <a:p>
            <a:pPr lvl="0"/>
            <a:r>
              <a:rPr lang="en-US" dirty="0"/>
              <a:t>Tire chains and tow strap</a:t>
            </a:r>
          </a:p>
          <a:p>
            <a:pPr lvl="0"/>
            <a:r>
              <a:rPr lang="en-US" dirty="0"/>
              <a:t>Hand warmers</a:t>
            </a:r>
          </a:p>
          <a:p>
            <a:pPr lvl="0"/>
            <a:r>
              <a:rPr lang="en-US" dirty="0"/>
              <a:t>Winter boots for longer trips</a:t>
            </a:r>
          </a:p>
          <a:p>
            <a:pPr lvl="0"/>
            <a:r>
              <a:rPr lang="en-US" dirty="0"/>
              <a:t>Sleeping bag for longer trips.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36</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73.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75.sv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 y="643"/>
            <a:ext cx="18286857" cy="10286355"/>
          </a:xfrm>
          <a:prstGeom prst="rect">
            <a:avLst/>
          </a:prstGeom>
        </p:spPr>
      </p:pic>
    </p:spTree>
    <p:extLst>
      <p:ext uri="{BB962C8B-B14F-4D97-AF65-F5344CB8AC3E}">
        <p14:creationId xmlns:p14="http://schemas.microsoft.com/office/powerpoint/2010/main" val="1023000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rcRect t="1496" b="23503"/>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752110" y="1205593"/>
            <a:ext cx="11218143" cy="1436291"/>
          </a:xfrm>
          <a:prstGeom prst="rect">
            <a:avLst/>
          </a:prstGeom>
        </p:spPr>
        <p:txBody>
          <a:bodyPr lIns="0" tIns="0" rIns="0" bIns="0" rtlCol="0" anchor="t">
            <a:spAutoFit/>
          </a:bodyPr>
          <a:lstStyle/>
          <a:p>
            <a:pPr algn="ctr">
              <a:lnSpc>
                <a:spcPts val="5574"/>
              </a:lnSpc>
            </a:pPr>
            <a:r>
              <a:rPr lang="en-US" sz="5067" spc="50" dirty="0">
                <a:solidFill>
                  <a:srgbClr val="FFFFFF"/>
                </a:solidFill>
                <a:latin typeface="Telegraf Bold" panose="020B0604020202020204" charset="0"/>
              </a:rPr>
              <a:t>Time to check out your Smoke and Carbon Monoxide Detectors</a:t>
            </a:r>
          </a:p>
        </p:txBody>
      </p:sp>
      <p:sp>
        <p:nvSpPr>
          <p:cNvPr id="3" name="TextBox 3"/>
          <p:cNvSpPr txBox="1"/>
          <p:nvPr/>
        </p:nvSpPr>
        <p:spPr>
          <a:xfrm>
            <a:off x="13108167" y="493497"/>
            <a:ext cx="4508598" cy="403225"/>
          </a:xfrm>
          <a:prstGeom prst="rect">
            <a:avLst/>
          </a:prstGeom>
        </p:spPr>
        <p:txBody>
          <a:bodyPr lIns="0" tIns="0" rIns="0" bIns="0" rtlCol="0" anchor="t">
            <a:spAutoFit/>
          </a:bodyPr>
          <a:lstStyle/>
          <a:p>
            <a:pPr algn="r">
              <a:lnSpc>
                <a:spcPts val="3200"/>
              </a:lnSpc>
            </a:pPr>
            <a:r>
              <a:rPr lang="en-US" sz="2000" spc="60" dirty="0">
                <a:solidFill>
                  <a:srgbClr val="FFFDF5"/>
                </a:solidFill>
                <a:latin typeface="Luthier Bold"/>
              </a:rPr>
              <a:t> GENERAL FIRE SAFETY</a:t>
            </a:r>
          </a:p>
        </p:txBody>
      </p:sp>
      <p:sp>
        <p:nvSpPr>
          <p:cNvPr id="4" name="TextBox 4"/>
          <p:cNvSpPr txBox="1"/>
          <p:nvPr/>
        </p:nvSpPr>
        <p:spPr>
          <a:xfrm>
            <a:off x="6752110" y="3096457"/>
            <a:ext cx="10696401" cy="6540252"/>
          </a:xfrm>
          <a:prstGeom prst="rect">
            <a:avLst/>
          </a:prstGeom>
        </p:spPr>
        <p:txBody>
          <a:bodyPr lIns="0" tIns="0" rIns="0" bIns="0" rtlCol="0" anchor="t">
            <a:spAutoFit/>
          </a:bodyPr>
          <a:lstStyle/>
          <a:p>
            <a:pPr>
              <a:lnSpc>
                <a:spcPts val="3016"/>
              </a:lnSpc>
            </a:pPr>
            <a:r>
              <a:rPr lang="en-US" sz="2413" spc="24" dirty="0">
                <a:solidFill>
                  <a:srgbClr val="FFFFFF"/>
                </a:solidFill>
                <a:latin typeface="Poppins Medium Bold"/>
              </a:rPr>
              <a:t>Smoke Detectors</a:t>
            </a:r>
          </a:p>
          <a:p>
            <a:pPr>
              <a:lnSpc>
                <a:spcPts val="2413"/>
              </a:lnSpc>
            </a:pPr>
            <a:endParaRPr lang="en-US" sz="2413" spc="24" dirty="0">
              <a:solidFill>
                <a:srgbClr val="FFFFFF"/>
              </a:solidFill>
              <a:latin typeface="Poppins Medium Bold"/>
            </a:endParaRPr>
          </a:p>
          <a:p>
            <a:pPr>
              <a:lnSpc>
                <a:spcPts val="2413"/>
              </a:lnSpc>
            </a:pPr>
            <a:r>
              <a:rPr lang="en-US" sz="2000" spc="19" dirty="0">
                <a:solidFill>
                  <a:srgbClr val="FFFFFF"/>
                </a:solidFill>
                <a:latin typeface="Telegraf" panose="020B0604020202020204" charset="0"/>
              </a:rPr>
              <a:t>According to the NFPA, nearly three of every five home fire deaths resulted from fires in which no smoke alarm was present (41%) or at least one alarm was present but non-operational (16%).</a:t>
            </a:r>
          </a:p>
          <a:p>
            <a:pPr>
              <a:lnSpc>
                <a:spcPts val="2413"/>
              </a:lnSpc>
            </a:pPr>
            <a:endParaRPr lang="en-US" sz="2000" spc="19" dirty="0">
              <a:solidFill>
                <a:srgbClr val="FFFFFF"/>
              </a:solidFill>
              <a:latin typeface="Telegraf" panose="020B0604020202020204" charset="0"/>
            </a:endParaRPr>
          </a:p>
          <a:p>
            <a:pPr marL="416790" lvl="1" indent="-208395">
              <a:lnSpc>
                <a:spcPts val="2413"/>
              </a:lnSpc>
              <a:buFont typeface="Arial"/>
              <a:buChar char="•"/>
            </a:pPr>
            <a:r>
              <a:rPr lang="en-US" sz="2000" spc="8" dirty="0">
                <a:solidFill>
                  <a:srgbClr val="FFFFFF"/>
                </a:solidFill>
                <a:latin typeface="Telegraf" panose="020B0604020202020204" charset="0"/>
              </a:rPr>
              <a:t>Check the manufacture date on your smoke detector. They should be replaced every 10 years.</a:t>
            </a:r>
          </a:p>
          <a:p>
            <a:pPr marL="416790" lvl="1" indent="-208395">
              <a:lnSpc>
                <a:spcPts val="2413"/>
              </a:lnSpc>
              <a:buFont typeface="Arial"/>
              <a:buChar char="•"/>
            </a:pPr>
            <a:r>
              <a:rPr lang="en-US" sz="2000" spc="8" dirty="0">
                <a:solidFill>
                  <a:srgbClr val="FFFFFF"/>
                </a:solidFill>
                <a:latin typeface="Telegraf" panose="020B0604020202020204" charset="0"/>
              </a:rPr>
              <a:t>Smoke detectors should be installed in every bedroom, outside of every sleeping area and on every level including basements.</a:t>
            </a:r>
          </a:p>
          <a:p>
            <a:pPr marL="416790" lvl="1" indent="-208395">
              <a:lnSpc>
                <a:spcPts val="2413"/>
              </a:lnSpc>
              <a:buFont typeface="Arial"/>
              <a:buChar char="•"/>
            </a:pPr>
            <a:r>
              <a:rPr lang="en-US" sz="2000" spc="8" dirty="0">
                <a:solidFill>
                  <a:srgbClr val="FFFFFF"/>
                </a:solidFill>
                <a:latin typeface="Telegraf" panose="020B0604020202020204" charset="0"/>
              </a:rPr>
              <a:t>Smoke alarms should be installed at least 10 feet from a cooking appliance to minimize false alarms when cooking.</a:t>
            </a:r>
          </a:p>
          <a:p>
            <a:pPr marL="416790" lvl="1" indent="-208395">
              <a:lnSpc>
                <a:spcPts val="2413"/>
              </a:lnSpc>
              <a:buFont typeface="Arial"/>
              <a:buChar char="•"/>
            </a:pPr>
            <a:r>
              <a:rPr lang="en-US" sz="2000" spc="19" dirty="0">
                <a:solidFill>
                  <a:srgbClr val="FFFFFF"/>
                </a:solidFill>
                <a:latin typeface="Telegraf" panose="020B0604020202020204" charset="0"/>
              </a:rPr>
              <a:t>Mount smoke alarms high on walls or ceilings (remember, smoke rises). Wall-mounted alarms should be installed not more than 12 inches away from the ceiling (to the top of the alarm).</a:t>
            </a:r>
          </a:p>
          <a:p>
            <a:pPr marL="416790" lvl="1" indent="-208395">
              <a:lnSpc>
                <a:spcPts val="2413"/>
              </a:lnSpc>
              <a:buFont typeface="Arial"/>
              <a:buChar char="•"/>
            </a:pPr>
            <a:r>
              <a:rPr lang="en-US" sz="2000" spc="19" dirty="0">
                <a:solidFill>
                  <a:srgbClr val="FFFFFF"/>
                </a:solidFill>
                <a:latin typeface="Telegraf" panose="020B0604020202020204" charset="0"/>
              </a:rPr>
              <a:t>Smoke alarms should be maintained according to manufacturer’s instructions.</a:t>
            </a:r>
          </a:p>
          <a:p>
            <a:pPr marL="416790" lvl="1" indent="-208395">
              <a:lnSpc>
                <a:spcPts val="2413"/>
              </a:lnSpc>
              <a:buFont typeface="Arial"/>
              <a:buChar char="•"/>
            </a:pPr>
            <a:r>
              <a:rPr lang="en-US" sz="2000" spc="19" dirty="0">
                <a:solidFill>
                  <a:srgbClr val="FFFFFF"/>
                </a:solidFill>
                <a:latin typeface="Telegraf" panose="020B0604020202020204" charset="0"/>
              </a:rPr>
              <a:t>Test smoke alarms at least once a month using the test button.</a:t>
            </a:r>
          </a:p>
          <a:p>
            <a:pPr marL="416790" lvl="1" indent="-208395">
              <a:lnSpc>
                <a:spcPts val="2413"/>
              </a:lnSpc>
              <a:buFont typeface="Arial"/>
              <a:buChar char="•"/>
            </a:pPr>
            <a:r>
              <a:rPr lang="en-US" sz="2000" spc="19" dirty="0">
                <a:solidFill>
                  <a:srgbClr val="FFFFFF"/>
                </a:solidFill>
                <a:latin typeface="Telegraf" panose="020B0604020202020204" charset="0"/>
              </a:rPr>
              <a:t>Smoke alarm batteries must be replaced at least once a year. If the alarm chirps, warning the battery is low, replace the battery right away.</a:t>
            </a:r>
          </a:p>
          <a:p>
            <a:pPr marL="416790" lvl="1" indent="-208395">
              <a:lnSpc>
                <a:spcPts val="2413"/>
              </a:lnSpc>
              <a:buFont typeface="Arial"/>
              <a:buChar char="•"/>
            </a:pPr>
            <a:r>
              <a:rPr lang="en-US" sz="2000" spc="19" dirty="0">
                <a:solidFill>
                  <a:srgbClr val="FFFFFF"/>
                </a:solidFill>
                <a:latin typeface="Telegraf" panose="020B0604020202020204" charset="0"/>
              </a:rPr>
              <a:t>Manufacturer’s instructions are specific to the batteries (brand and model) that must be used. The smoke alarm may not work if the wrong battery is used.</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18999"/>
          </a:blip>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028700" y="2798614"/>
            <a:ext cx="16230600" cy="5463419"/>
          </a:xfrm>
          <a:prstGeom prst="rect">
            <a:avLst/>
          </a:prstGeom>
        </p:spPr>
        <p:txBody>
          <a:bodyPr lIns="0" tIns="0" rIns="0" bIns="0" rtlCol="0" anchor="t">
            <a:spAutoFit/>
          </a:bodyPr>
          <a:lstStyle/>
          <a:p>
            <a:pPr>
              <a:lnSpc>
                <a:spcPts val="3300"/>
              </a:lnSpc>
            </a:pPr>
            <a:r>
              <a:rPr lang="en-US" sz="2000" spc="22" dirty="0">
                <a:solidFill>
                  <a:srgbClr val="000000"/>
                </a:solidFill>
                <a:latin typeface="Telegraf" panose="020B0604020202020204" charset="0"/>
              </a:rPr>
              <a:t>Carbon monoxide</a:t>
            </a:r>
            <a:r>
              <a:rPr lang="en-US" sz="2000" spc="11" dirty="0">
                <a:solidFill>
                  <a:srgbClr val="000000"/>
                </a:solidFill>
                <a:latin typeface="Telegraf" panose="020B0604020202020204" charset="0"/>
              </a:rPr>
              <a:t> (CO) is an odorless, colorless gas created when fuels such as gasoline, wood, coal, propane, etc., do not burn completely. In the home, heating and cooking equipment that burn fuel are potential sources of CO. Carbon monoxide incidents are more common during the winter months and in homes. Vehicles or generators running in an attached garage can also produce dangerous CO levels. </a:t>
            </a:r>
          </a:p>
          <a:p>
            <a:pPr>
              <a:lnSpc>
                <a:spcPts val="3300"/>
              </a:lnSpc>
            </a:pPr>
            <a:endParaRPr lang="en-US" sz="2000" spc="11" dirty="0">
              <a:solidFill>
                <a:srgbClr val="000000"/>
              </a:solidFill>
              <a:latin typeface="Telegraf" panose="020B0604020202020204" charset="0"/>
            </a:endParaRPr>
          </a:p>
          <a:p>
            <a:pPr marL="474984" lvl="1" indent="-237492">
              <a:lnSpc>
                <a:spcPts val="3300"/>
              </a:lnSpc>
              <a:buFont typeface="Arial"/>
              <a:buChar char="•"/>
            </a:pPr>
            <a:r>
              <a:rPr lang="en-US" sz="2000" spc="22" dirty="0">
                <a:solidFill>
                  <a:srgbClr val="000000"/>
                </a:solidFill>
                <a:latin typeface="Telegraf" panose="020B0604020202020204" charset="0"/>
              </a:rPr>
              <a:t>Carbon monoxide alarms detect CO from fuel-burning appliances like furnaces, water heaters, ranges, cooktops or grills.</a:t>
            </a:r>
          </a:p>
          <a:p>
            <a:pPr marL="474984" lvl="1" indent="-237492">
              <a:lnSpc>
                <a:spcPts val="3300"/>
              </a:lnSpc>
              <a:buFont typeface="Arial"/>
              <a:buChar char="•"/>
            </a:pPr>
            <a:r>
              <a:rPr lang="en-US" sz="2000" spc="22" dirty="0">
                <a:solidFill>
                  <a:srgbClr val="000000"/>
                </a:solidFill>
                <a:latin typeface="Telegraf" panose="020B0604020202020204" charset="0"/>
              </a:rPr>
              <a:t>Carbon monoxide can seep into your home from an attached garage or backup generator too close to living quarters. </a:t>
            </a:r>
          </a:p>
          <a:p>
            <a:pPr marL="474984" lvl="1" indent="-237492">
              <a:lnSpc>
                <a:spcPts val="3300"/>
              </a:lnSpc>
              <a:buFont typeface="Arial"/>
              <a:buChar char="•"/>
            </a:pPr>
            <a:r>
              <a:rPr lang="en-US" sz="2000" spc="22" dirty="0">
                <a:solidFill>
                  <a:srgbClr val="000000"/>
                </a:solidFill>
                <a:latin typeface="Telegraf" panose="020B0604020202020204" charset="0"/>
              </a:rPr>
              <a:t>Test CO alarms once a month and replace according to instructions. </a:t>
            </a:r>
          </a:p>
          <a:p>
            <a:pPr marL="474984" lvl="1" indent="-237492">
              <a:lnSpc>
                <a:spcPts val="3300"/>
              </a:lnSpc>
              <a:buFont typeface="Arial"/>
              <a:buChar char="•"/>
            </a:pPr>
            <a:r>
              <a:rPr lang="en-US" sz="2000" spc="22" dirty="0">
                <a:solidFill>
                  <a:srgbClr val="000000"/>
                </a:solidFill>
                <a:latin typeface="Telegraf" panose="020B0604020202020204" charset="0"/>
              </a:rPr>
              <a:t>If the audible trouble signal sounds, check for low batteries. If the battery is low, replace it. If it still sounds, call the fire department.</a:t>
            </a:r>
          </a:p>
          <a:p>
            <a:pPr marL="474984" lvl="1" indent="-237492">
              <a:lnSpc>
                <a:spcPts val="3300"/>
              </a:lnSpc>
              <a:buFont typeface="Arial"/>
              <a:buChar char="•"/>
            </a:pPr>
            <a:r>
              <a:rPr lang="en-US" sz="2000" spc="22" dirty="0">
                <a:solidFill>
                  <a:srgbClr val="000000"/>
                </a:solidFill>
                <a:latin typeface="Telegraf" panose="020B0604020202020204" charset="0"/>
              </a:rPr>
              <a:t>If the CO alarm sounds, immediately move to a fresh air location outdoors or by an open window or door. Ensure you account for everyone inside the home. Call for help from a fresh air location and stay there until emergency personnel declare it is safe to re-enter the home.</a:t>
            </a:r>
          </a:p>
        </p:txBody>
      </p:sp>
      <p:sp>
        <p:nvSpPr>
          <p:cNvPr id="3" name="TextBox 3"/>
          <p:cNvSpPr txBox="1"/>
          <p:nvPr/>
        </p:nvSpPr>
        <p:spPr>
          <a:xfrm>
            <a:off x="1028700" y="1235118"/>
            <a:ext cx="16230600" cy="1120178"/>
          </a:xfrm>
          <a:prstGeom prst="rect">
            <a:avLst/>
          </a:prstGeom>
        </p:spPr>
        <p:txBody>
          <a:bodyPr lIns="0" tIns="0" rIns="0" bIns="0" rtlCol="0" anchor="t">
            <a:spAutoFit/>
          </a:bodyPr>
          <a:lstStyle/>
          <a:p>
            <a:pPr algn="ctr">
              <a:lnSpc>
                <a:spcPts val="9334"/>
              </a:lnSpc>
              <a:spcBef>
                <a:spcPct val="0"/>
              </a:spcBef>
            </a:pPr>
            <a:r>
              <a:rPr lang="en-US" sz="6667" spc="66" dirty="0">
                <a:solidFill>
                  <a:srgbClr val="000000"/>
                </a:solidFill>
                <a:latin typeface="Telegraf Bold" panose="020B0604020202020204" charset="0"/>
              </a:rPr>
              <a:t>Carbon Monoxide Safety</a:t>
            </a:r>
          </a:p>
        </p:txBody>
      </p:sp>
      <p:sp>
        <p:nvSpPr>
          <p:cNvPr id="4" name="TextBox 4"/>
          <p:cNvSpPr txBox="1"/>
          <p:nvPr/>
        </p:nvSpPr>
        <p:spPr>
          <a:xfrm>
            <a:off x="13108167" y="493497"/>
            <a:ext cx="4508598" cy="40322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GENERAL FIRE SAFETY</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720055" cy="10287000"/>
            <a:chOff x="0" y="0"/>
            <a:chExt cx="2949747" cy="3479800"/>
          </a:xfrm>
        </p:grpSpPr>
        <p:sp>
          <p:nvSpPr>
            <p:cNvPr id="3" name="Freeform 3"/>
            <p:cNvSpPr/>
            <p:nvPr/>
          </p:nvSpPr>
          <p:spPr>
            <a:xfrm>
              <a:off x="0" y="0"/>
              <a:ext cx="2949747" cy="3479800"/>
            </a:xfrm>
            <a:custGeom>
              <a:avLst/>
              <a:gdLst/>
              <a:ahLst/>
              <a:cxnLst/>
              <a:rect l="l" t="t" r="r" b="b"/>
              <a:pathLst>
                <a:path w="2949747" h="3479800">
                  <a:moveTo>
                    <a:pt x="0" y="0"/>
                  </a:moveTo>
                  <a:lnTo>
                    <a:pt x="2949747" y="0"/>
                  </a:lnTo>
                  <a:lnTo>
                    <a:pt x="2949747" y="3479800"/>
                  </a:lnTo>
                  <a:lnTo>
                    <a:pt x="0" y="3479800"/>
                  </a:lnTo>
                  <a:close/>
                </a:path>
              </a:pathLst>
            </a:custGeom>
            <a:solidFill>
              <a:srgbClr val="FFFFFF"/>
            </a:solidFill>
          </p:spPr>
        </p:sp>
      </p:grpSp>
      <p:pic>
        <p:nvPicPr>
          <p:cNvPr id="4" name="Picture 4"/>
          <p:cNvPicPr>
            <a:picLocks noChangeAspect="1"/>
          </p:cNvPicPr>
          <p:nvPr/>
        </p:nvPicPr>
        <p:blipFill>
          <a:blip r:embed="rId2">
            <a:alphaModFix amt="24000"/>
          </a:blip>
          <a:srcRect l="23393" r="23393"/>
          <a:stretch>
            <a:fillRect/>
          </a:stretch>
        </p:blipFill>
        <p:spPr>
          <a:xfrm rot="5400000">
            <a:off x="1783037" y="-4421672"/>
            <a:ext cx="14630400" cy="18335291"/>
          </a:xfrm>
          <a:prstGeom prst="rect">
            <a:avLst/>
          </a:prstGeom>
        </p:spPr>
      </p:pic>
      <p:sp>
        <p:nvSpPr>
          <p:cNvPr id="5" name="TextBox 5"/>
          <p:cNvSpPr txBox="1"/>
          <p:nvPr/>
        </p:nvSpPr>
        <p:spPr>
          <a:xfrm>
            <a:off x="815704" y="941793"/>
            <a:ext cx="16858131" cy="897682"/>
          </a:xfrm>
          <a:prstGeom prst="rect">
            <a:avLst/>
          </a:prstGeom>
        </p:spPr>
        <p:txBody>
          <a:bodyPr lIns="0" tIns="0" rIns="0" bIns="0" rtlCol="0" anchor="t">
            <a:spAutoFit/>
          </a:bodyPr>
          <a:lstStyle/>
          <a:p>
            <a:pPr>
              <a:lnSpc>
                <a:spcPts val="7026"/>
              </a:lnSpc>
            </a:pPr>
            <a:r>
              <a:rPr lang="en-US" sz="6567" b="1" spc="65" dirty="0">
                <a:solidFill>
                  <a:srgbClr val="000000"/>
                </a:solidFill>
                <a:latin typeface="Telegraf" panose="020B0604020202020204" charset="0"/>
              </a:rPr>
              <a:t>Carbon Monoxide Safety (cont.)</a:t>
            </a:r>
          </a:p>
        </p:txBody>
      </p:sp>
      <p:sp>
        <p:nvSpPr>
          <p:cNvPr id="6" name="TextBox 6"/>
          <p:cNvSpPr txBox="1"/>
          <p:nvPr/>
        </p:nvSpPr>
        <p:spPr>
          <a:xfrm>
            <a:off x="815704" y="1976893"/>
            <a:ext cx="16594119" cy="4322273"/>
          </a:xfrm>
          <a:prstGeom prst="rect">
            <a:avLst/>
          </a:prstGeom>
        </p:spPr>
        <p:txBody>
          <a:bodyPr lIns="0" tIns="0" rIns="0" bIns="0" rtlCol="0" anchor="t">
            <a:spAutoFit/>
          </a:bodyPr>
          <a:lstStyle/>
          <a:p>
            <a:pPr>
              <a:lnSpc>
                <a:spcPts val="2625"/>
              </a:lnSpc>
            </a:pPr>
            <a:endParaRPr dirty="0"/>
          </a:p>
          <a:p>
            <a:pPr marL="453390" lvl="1" indent="-226695">
              <a:lnSpc>
                <a:spcPts val="2625"/>
              </a:lnSpc>
              <a:buFont typeface="Arial"/>
              <a:buChar char="•"/>
            </a:pPr>
            <a:r>
              <a:rPr lang="en-US" sz="2100" spc="21" dirty="0">
                <a:solidFill>
                  <a:srgbClr val="000000"/>
                </a:solidFill>
                <a:latin typeface="Telegraf" panose="020B0604020202020204" charset="0"/>
              </a:rPr>
              <a:t>If you need to warm a vehicle, remove it from the garage immediately after starting it. Do not run a vehicle or other fueled engine or motor indoors, even if garage doors are open. </a:t>
            </a:r>
          </a:p>
          <a:p>
            <a:pPr marL="453390" lvl="1" indent="-226695">
              <a:lnSpc>
                <a:spcPts val="2625"/>
              </a:lnSpc>
              <a:buFont typeface="Arial"/>
              <a:buChar char="•"/>
            </a:pPr>
            <a:r>
              <a:rPr lang="en-US" sz="2100" spc="21" dirty="0">
                <a:solidFill>
                  <a:srgbClr val="000000"/>
                </a:solidFill>
                <a:latin typeface="Telegraf" panose="020B0604020202020204" charset="0"/>
              </a:rPr>
              <a:t>Make sure the running vehicle's exhaust pipe is not covered with snow or mud.</a:t>
            </a:r>
          </a:p>
          <a:p>
            <a:pPr marL="453390" lvl="1" indent="-226695">
              <a:lnSpc>
                <a:spcPts val="2625"/>
              </a:lnSpc>
              <a:buFont typeface="Arial"/>
              <a:buChar char="•"/>
            </a:pPr>
            <a:r>
              <a:rPr lang="en-US" sz="2100" spc="21" dirty="0">
                <a:solidFill>
                  <a:srgbClr val="000000"/>
                </a:solidFill>
                <a:latin typeface="Telegraf" panose="020B0604020202020204" charset="0"/>
              </a:rPr>
              <a:t>During and after a snowstorm, make sure vents for the dryer, furnace, stove and fireplace are clear of accumulated snow.</a:t>
            </a:r>
          </a:p>
          <a:p>
            <a:pPr marL="453390" lvl="1" indent="-226695">
              <a:lnSpc>
                <a:spcPts val="2625"/>
              </a:lnSpc>
              <a:buFont typeface="Arial"/>
              <a:buChar char="•"/>
            </a:pPr>
            <a:r>
              <a:rPr lang="en-US" sz="2100" spc="21" dirty="0">
                <a:solidFill>
                  <a:srgbClr val="000000"/>
                </a:solidFill>
                <a:latin typeface="Telegraf" panose="020B0604020202020204" charset="0"/>
              </a:rPr>
              <a:t>The most common source of CO poisoning is from unvented fuel-based (kerosene or natural gas) space heaters in the home. </a:t>
            </a:r>
          </a:p>
          <a:p>
            <a:pPr marL="453390" lvl="1" indent="-226695">
              <a:lnSpc>
                <a:spcPts val="2625"/>
              </a:lnSpc>
              <a:buFont typeface="Arial"/>
              <a:buChar char="•"/>
            </a:pPr>
            <a:r>
              <a:rPr lang="en-US" sz="2100" spc="21" dirty="0">
                <a:solidFill>
                  <a:srgbClr val="000000"/>
                </a:solidFill>
                <a:latin typeface="Telegraf" panose="020B0604020202020204" charset="0"/>
              </a:rPr>
              <a:t>If using a fuel-based space heater, ensure it is installed correctly and works properly. Ones that are not working properly can release CO and other toxic fumes, and use up most of the oxygen in the room.</a:t>
            </a:r>
          </a:p>
          <a:p>
            <a:pPr marL="453390" lvl="1" indent="-226695">
              <a:lnSpc>
                <a:spcPts val="2625"/>
              </a:lnSpc>
              <a:buFont typeface="Arial"/>
              <a:buChar char="•"/>
            </a:pPr>
            <a:r>
              <a:rPr lang="en-US" sz="2100" spc="21" dirty="0">
                <a:solidFill>
                  <a:srgbClr val="000000"/>
                </a:solidFill>
                <a:latin typeface="Telegraf" panose="020B0604020202020204" charset="0"/>
              </a:rPr>
              <a:t>A generator should be used in a well-ventilated location outdoors away from windows, doors and vent openings. Gas or charcoal grills can produce CO — only use outside.</a:t>
            </a:r>
          </a:p>
          <a:p>
            <a:pPr marL="453390" lvl="1" indent="-226695">
              <a:lnSpc>
                <a:spcPts val="2625"/>
              </a:lnSpc>
              <a:buFont typeface="Arial"/>
              <a:buChar char="•"/>
            </a:pPr>
            <a:r>
              <a:rPr lang="en-US" sz="2100" spc="21" dirty="0">
                <a:solidFill>
                  <a:srgbClr val="000000"/>
                </a:solidFill>
                <a:latin typeface="Telegraf" panose="020B0604020202020204" charset="0"/>
              </a:rPr>
              <a:t>Never use a generator inside your home, basement, or garage or less than 20 feet from any window, door, or vent. </a:t>
            </a:r>
          </a:p>
          <a:p>
            <a:pPr marL="453390" lvl="1" indent="-226695">
              <a:lnSpc>
                <a:spcPts val="2625"/>
              </a:lnSpc>
              <a:buFont typeface="Arial"/>
              <a:buChar char="•"/>
            </a:pPr>
            <a:r>
              <a:rPr lang="en-US" sz="2100" spc="21" dirty="0">
                <a:solidFill>
                  <a:srgbClr val="000000"/>
                </a:solidFill>
                <a:latin typeface="Telegraf" panose="020B0604020202020204" charset="0"/>
              </a:rPr>
              <a:t>When using a generator or portable space heater, use a battery-powered or battery backup CO detector in your home.</a:t>
            </a:r>
          </a:p>
          <a:p>
            <a:pPr>
              <a:lnSpc>
                <a:spcPts val="2625"/>
              </a:lnSpc>
            </a:pPr>
            <a:endParaRPr lang="en-US" sz="2100" spc="21" dirty="0">
              <a:solidFill>
                <a:srgbClr val="000000"/>
              </a:solidFill>
              <a:latin typeface="Telegraf" panose="020B0604020202020204" charset="0"/>
            </a:endParaRPr>
          </a:p>
        </p:txBody>
      </p:sp>
      <p:sp>
        <p:nvSpPr>
          <p:cNvPr id="7" name="TextBox 7"/>
          <p:cNvSpPr txBox="1"/>
          <p:nvPr/>
        </p:nvSpPr>
        <p:spPr>
          <a:xfrm>
            <a:off x="12750702" y="232839"/>
            <a:ext cx="4508598" cy="40957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GENERAL FIRE SAFETY</a:t>
            </a:r>
          </a:p>
        </p:txBody>
      </p:sp>
      <p:sp>
        <p:nvSpPr>
          <p:cNvPr id="8" name="TextBox 8"/>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12</a:t>
            </a:r>
          </a:p>
        </p:txBody>
      </p:sp>
      <p:sp>
        <p:nvSpPr>
          <p:cNvPr id="9" name="TextBox 9"/>
          <p:cNvSpPr txBox="1"/>
          <p:nvPr/>
        </p:nvSpPr>
        <p:spPr>
          <a:xfrm>
            <a:off x="815704" y="6348083"/>
            <a:ext cx="10798464" cy="646429"/>
          </a:xfrm>
          <a:prstGeom prst="rect">
            <a:avLst/>
          </a:prstGeom>
        </p:spPr>
        <p:txBody>
          <a:bodyPr lIns="0" tIns="0" rIns="0" bIns="0" rtlCol="0" anchor="t">
            <a:spAutoFit/>
          </a:bodyPr>
          <a:lstStyle/>
          <a:p>
            <a:pPr>
              <a:lnSpc>
                <a:spcPts val="5320"/>
              </a:lnSpc>
            </a:pPr>
            <a:r>
              <a:rPr lang="en-US" sz="3800" b="1" dirty="0">
                <a:solidFill>
                  <a:srgbClr val="000000"/>
                </a:solidFill>
                <a:latin typeface="Telegraf" panose="020B0604020202020204" charset="0"/>
              </a:rPr>
              <a:t>Symptoms of Possible CO Poisoning</a:t>
            </a:r>
          </a:p>
        </p:txBody>
      </p:sp>
      <p:sp>
        <p:nvSpPr>
          <p:cNvPr id="10" name="TextBox 10"/>
          <p:cNvSpPr txBox="1"/>
          <p:nvPr/>
        </p:nvSpPr>
        <p:spPr>
          <a:xfrm>
            <a:off x="800464" y="7155510"/>
            <a:ext cx="16594119" cy="1842134"/>
          </a:xfrm>
          <a:prstGeom prst="rect">
            <a:avLst/>
          </a:prstGeom>
        </p:spPr>
        <p:txBody>
          <a:bodyPr lIns="0" tIns="0" rIns="0" bIns="0" rtlCol="0" anchor="t">
            <a:spAutoFit/>
          </a:bodyPr>
          <a:lstStyle/>
          <a:p>
            <a:pPr marL="453396" lvl="1" indent="-226698">
              <a:lnSpc>
                <a:spcPts val="2940"/>
              </a:lnSpc>
              <a:buFont typeface="Arial"/>
              <a:buChar char="•"/>
            </a:pPr>
            <a:r>
              <a:rPr lang="en-US" sz="2100" dirty="0">
                <a:solidFill>
                  <a:srgbClr val="000000"/>
                </a:solidFill>
                <a:latin typeface="Telegraf" panose="020B0604020202020204" charset="0"/>
              </a:rPr>
              <a:t>Symptoms of CO poisoning include Headache, dizziness, weakness, nausea and vomiting, shortness of breath, seizures, chest pain, cardiac arrest, loss of hearing, blurry vision, disorientation</a:t>
            </a:r>
          </a:p>
          <a:p>
            <a:pPr marL="453396" lvl="1" indent="-226698">
              <a:lnSpc>
                <a:spcPts val="2940"/>
              </a:lnSpc>
              <a:buFont typeface="Arial"/>
              <a:buChar char="•"/>
            </a:pPr>
            <a:r>
              <a:rPr lang="en-US" sz="2100" dirty="0">
                <a:solidFill>
                  <a:srgbClr val="000000"/>
                </a:solidFill>
                <a:latin typeface="Telegraf" panose="020B0604020202020204" charset="0"/>
              </a:rPr>
              <a:t>If you suspect you or others may be experiencing the effects of CO poisoning, leave the area and get fresh air right away. Turn off the source of CO if you can do so quickly and without endangering yourself or others. </a:t>
            </a:r>
          </a:p>
          <a:p>
            <a:pPr marL="453396" lvl="1" indent="-226698">
              <a:lnSpc>
                <a:spcPts val="2940"/>
              </a:lnSpc>
              <a:buFont typeface="Arial"/>
              <a:buChar char="•"/>
            </a:pPr>
            <a:r>
              <a:rPr lang="en-US" sz="2100" dirty="0">
                <a:solidFill>
                  <a:srgbClr val="000000"/>
                </a:solidFill>
                <a:latin typeface="Telegraf" panose="020B0604020202020204" charset="0"/>
              </a:rPr>
              <a:t>Call 911 or emergency services.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rcRect t="7365" b="11650"/>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533400" y="2476500"/>
            <a:ext cx="16725900" cy="879793"/>
          </a:xfrm>
          <a:prstGeom prst="rect">
            <a:avLst/>
          </a:prstGeom>
        </p:spPr>
        <p:txBody>
          <a:bodyPr wrap="square" lIns="0" tIns="0" rIns="0" bIns="0" rtlCol="0" anchor="t">
            <a:spAutoFit/>
          </a:bodyPr>
          <a:lstStyle/>
          <a:p>
            <a:pPr algn="ctr">
              <a:lnSpc>
                <a:spcPts val="7347"/>
              </a:lnSpc>
              <a:spcBef>
                <a:spcPct val="0"/>
              </a:spcBef>
            </a:pPr>
            <a:r>
              <a:rPr lang="en-US" sz="5248" b="1" spc="52" dirty="0">
                <a:solidFill>
                  <a:srgbClr val="000000"/>
                </a:solidFill>
                <a:latin typeface="Telegraf Bold" panose="020B0604020202020204" charset="0"/>
              </a:rPr>
              <a:t>Staying Safe over the Thanksgiving Holiday</a:t>
            </a:r>
          </a:p>
        </p:txBody>
      </p:sp>
      <p:sp>
        <p:nvSpPr>
          <p:cNvPr id="3" name="TextBox 3"/>
          <p:cNvSpPr txBox="1"/>
          <p:nvPr/>
        </p:nvSpPr>
        <p:spPr>
          <a:xfrm>
            <a:off x="533400" y="3586618"/>
            <a:ext cx="17221200" cy="6129883"/>
          </a:xfrm>
          <a:prstGeom prst="rect">
            <a:avLst/>
          </a:prstGeom>
        </p:spPr>
        <p:txBody>
          <a:bodyPr wrap="square" lIns="0" tIns="0" rIns="0" bIns="0" rtlCol="0" anchor="t">
            <a:spAutoFit/>
          </a:bodyPr>
          <a:lstStyle/>
          <a:p>
            <a:pPr>
              <a:lnSpc>
                <a:spcPts val="3086"/>
              </a:lnSpc>
            </a:pPr>
            <a:r>
              <a:rPr lang="en-US" sz="2000" b="1" spc="13" dirty="0">
                <a:solidFill>
                  <a:srgbClr val="000000"/>
                </a:solidFill>
                <a:latin typeface="Telegraf" panose="020B0604020202020204" charset="0"/>
              </a:rPr>
              <a:t>Thanksgiving Day is the peak day for home cooking fires. Christmas Day is No. 2, and the day BEFORE Thanksgiving comes in at No. 3. </a:t>
            </a:r>
          </a:p>
          <a:p>
            <a:pPr>
              <a:lnSpc>
                <a:spcPts val="3086"/>
              </a:lnSpc>
            </a:pPr>
            <a:endParaRPr lang="en-US" sz="2000" spc="13" dirty="0">
              <a:solidFill>
                <a:srgbClr val="000000"/>
              </a:solidFill>
              <a:latin typeface="Telegraf" panose="020B0604020202020204" charset="0"/>
            </a:endParaRPr>
          </a:p>
          <a:p>
            <a:pPr marL="446741" lvl="1" indent="-223371">
              <a:lnSpc>
                <a:spcPts val="2586"/>
              </a:lnSpc>
              <a:buFont typeface="Arial"/>
              <a:buChar char="•"/>
            </a:pPr>
            <a:r>
              <a:rPr lang="en-US" sz="2000" spc="9" dirty="0">
                <a:solidFill>
                  <a:srgbClr val="000000"/>
                </a:solidFill>
                <a:latin typeface="Telegraf" panose="020B0604020202020204" charset="0"/>
              </a:rPr>
              <a:t>In 2018, U.S. fire departments responded to an estimated 1,630 home cooking fires on Thanksgiving.</a:t>
            </a:r>
          </a:p>
          <a:p>
            <a:pPr marL="446741" lvl="1" indent="-223371">
              <a:lnSpc>
                <a:spcPts val="2586"/>
              </a:lnSpc>
              <a:buFont typeface="Arial"/>
              <a:buChar char="•"/>
            </a:pPr>
            <a:r>
              <a:rPr lang="en-US" sz="2000" spc="9" dirty="0">
                <a:solidFill>
                  <a:srgbClr val="000000"/>
                </a:solidFill>
                <a:latin typeface="Telegraf" panose="020B0604020202020204" charset="0"/>
              </a:rPr>
              <a:t>Unattended cooking was the leading contributing factor in cooking fires and fire deaths. </a:t>
            </a:r>
          </a:p>
          <a:p>
            <a:pPr marL="446741" lvl="1" indent="-223371">
              <a:lnSpc>
                <a:spcPts val="2586"/>
              </a:lnSpc>
              <a:buFont typeface="Arial"/>
              <a:buChar char="•"/>
            </a:pPr>
            <a:r>
              <a:rPr lang="en-US" sz="2000" spc="9" dirty="0">
                <a:solidFill>
                  <a:srgbClr val="000000"/>
                </a:solidFill>
                <a:latin typeface="Telegraf" panose="020B0604020202020204" charset="0"/>
              </a:rPr>
              <a:t>Cooking caused almost half of all reported home fires and home fire injuries and was the second leading cause of home fire deaths from 2014-2018. </a:t>
            </a:r>
          </a:p>
          <a:p>
            <a:pPr>
              <a:lnSpc>
                <a:spcPts val="2586"/>
              </a:lnSpc>
            </a:pPr>
            <a:endParaRPr lang="en-US" sz="2000" spc="9" dirty="0">
              <a:solidFill>
                <a:srgbClr val="000000"/>
              </a:solidFill>
              <a:latin typeface="Telegraf" panose="020B0604020202020204" charset="0"/>
            </a:endParaRPr>
          </a:p>
          <a:p>
            <a:pPr>
              <a:lnSpc>
                <a:spcPts val="2586"/>
              </a:lnSpc>
            </a:pPr>
            <a:r>
              <a:rPr lang="en-US" sz="2000" spc="9" dirty="0">
                <a:solidFill>
                  <a:srgbClr val="000000"/>
                </a:solidFill>
                <a:latin typeface="Telegraf" panose="020B0604020202020204" charset="0"/>
              </a:rPr>
              <a:t>Most </a:t>
            </a:r>
            <a:r>
              <a:rPr lang="en-US" sz="2000" spc="9" dirty="0" smtClean="0">
                <a:solidFill>
                  <a:srgbClr val="000000"/>
                </a:solidFill>
                <a:latin typeface="Telegraf" panose="020B0604020202020204" charset="0"/>
              </a:rPr>
              <a:t>DON </a:t>
            </a:r>
            <a:r>
              <a:rPr lang="en-US" sz="2000" spc="9" dirty="0">
                <a:solidFill>
                  <a:srgbClr val="000000"/>
                </a:solidFill>
                <a:latin typeface="Telegraf" panose="020B0604020202020204" charset="0"/>
              </a:rPr>
              <a:t>"cooking-related" burn or fire mishaps were caused by overheating oil and spilling or splashing boiling oil. Injuries often included 2nd and 3rd degree burns requiring medical care. Some required surgeries and skin grafts. Complacency, inattention and lack of appropriate firefighting response caused or worsened outcomes in most cases. Follow these tips to avoid cooking fires and these types of burn injuries:</a:t>
            </a:r>
          </a:p>
          <a:p>
            <a:pPr marL="446741" lvl="1" indent="-223371">
              <a:lnSpc>
                <a:spcPts val="2586"/>
              </a:lnSpc>
              <a:buFont typeface="Arial"/>
              <a:buChar char="•"/>
            </a:pPr>
            <a:r>
              <a:rPr lang="en-US" sz="2000" spc="9" dirty="0">
                <a:solidFill>
                  <a:srgbClr val="000000"/>
                </a:solidFill>
                <a:latin typeface="Telegraf" panose="020B0604020202020204" charset="0"/>
              </a:rPr>
              <a:t>Stand by your pot or pan. If you leave the kitchen, turn off the burner.</a:t>
            </a:r>
          </a:p>
          <a:p>
            <a:pPr marL="446741" lvl="1" indent="-223371">
              <a:lnSpc>
                <a:spcPts val="2586"/>
              </a:lnSpc>
              <a:buFont typeface="Arial"/>
              <a:buChar char="•"/>
            </a:pPr>
            <a:r>
              <a:rPr lang="en-US" sz="2000" spc="9" dirty="0">
                <a:solidFill>
                  <a:srgbClr val="000000"/>
                </a:solidFill>
                <a:latin typeface="Telegraf" panose="020B0604020202020204" charset="0"/>
              </a:rPr>
              <a:t>Watch what you are cooking. If oil or grease starts to boil, turn off the burner immediately. Overheated oil or grease leads to fires. </a:t>
            </a:r>
          </a:p>
          <a:p>
            <a:pPr marL="446741" lvl="1" indent="-223371">
              <a:lnSpc>
                <a:spcPts val="2586"/>
              </a:lnSpc>
              <a:buFont typeface="Arial"/>
              <a:buChar char="•"/>
            </a:pPr>
            <a:r>
              <a:rPr lang="en-US" sz="2000" spc="9" dirty="0">
                <a:solidFill>
                  <a:srgbClr val="000000"/>
                </a:solidFill>
                <a:latin typeface="Telegraf" panose="020B0604020202020204" charset="0"/>
              </a:rPr>
              <a:t>Turn pot and pan handles toward the back of the stove so they can’t be bumped or pulled over. </a:t>
            </a:r>
          </a:p>
          <a:p>
            <a:pPr marL="446741" lvl="1" indent="-223371">
              <a:lnSpc>
                <a:spcPts val="2586"/>
              </a:lnSpc>
              <a:buFont typeface="Arial"/>
              <a:buChar char="•"/>
            </a:pPr>
            <a:r>
              <a:rPr lang="en-US" sz="2000" spc="9" dirty="0">
                <a:solidFill>
                  <a:srgbClr val="000000"/>
                </a:solidFill>
                <a:latin typeface="Telegraf" panose="020B0604020202020204" charset="0"/>
              </a:rPr>
              <a:t>Keep a pan lid or baking sheet nearby to cover the pan if it catches fire. </a:t>
            </a:r>
          </a:p>
          <a:p>
            <a:pPr marL="446741" lvl="1" indent="-223371">
              <a:lnSpc>
                <a:spcPts val="2586"/>
              </a:lnSpc>
              <a:buFont typeface="Arial"/>
              <a:buChar char="•"/>
            </a:pPr>
            <a:r>
              <a:rPr lang="en-US" sz="2000" spc="9" dirty="0">
                <a:solidFill>
                  <a:srgbClr val="000000"/>
                </a:solidFill>
                <a:latin typeface="Telegraf" panose="020B0604020202020204" charset="0"/>
              </a:rPr>
              <a:t>Keep dish towels, rags and other materials such as loose sleeves away from burners. </a:t>
            </a:r>
          </a:p>
          <a:p>
            <a:pPr>
              <a:lnSpc>
                <a:spcPts val="2586"/>
              </a:lnSpc>
            </a:pPr>
            <a:endParaRPr lang="en-US" sz="2000" spc="9" dirty="0">
              <a:solidFill>
                <a:srgbClr val="000000"/>
              </a:solidFill>
              <a:latin typeface="Telegraf" panose="020B0604020202020204" charset="0"/>
            </a:endParaRPr>
          </a:p>
          <a:p>
            <a:pPr>
              <a:lnSpc>
                <a:spcPts val="2586"/>
              </a:lnSpc>
            </a:pPr>
            <a:r>
              <a:rPr lang="en-US" sz="2000" spc="9" dirty="0">
                <a:solidFill>
                  <a:srgbClr val="000000"/>
                </a:solidFill>
                <a:latin typeface="Telegraf" panose="020B0604020202020204" charset="0"/>
              </a:rPr>
              <a:t>Most cooking fires can be extinguished quickly if you follow basic fire control principles:</a:t>
            </a:r>
          </a:p>
          <a:p>
            <a:pPr marL="446741" lvl="1" indent="-223371">
              <a:lnSpc>
                <a:spcPts val="2586"/>
              </a:lnSpc>
              <a:buFont typeface="Arial"/>
              <a:buChar char="•"/>
            </a:pPr>
            <a:r>
              <a:rPr lang="en-US" sz="2000" spc="9" dirty="0">
                <a:solidFill>
                  <a:srgbClr val="000000"/>
                </a:solidFill>
                <a:latin typeface="Telegraf" panose="020B0604020202020204" charset="0"/>
              </a:rPr>
              <a:t>Remove oxygen: Cover the pot or pan; 2. Remove the heat source: Power or flame.</a:t>
            </a:r>
          </a:p>
        </p:txBody>
      </p:sp>
      <p:sp>
        <p:nvSpPr>
          <p:cNvPr id="4" name="TextBox 4"/>
          <p:cNvSpPr txBox="1"/>
          <p:nvPr/>
        </p:nvSpPr>
        <p:spPr>
          <a:xfrm>
            <a:off x="12750702" y="381000"/>
            <a:ext cx="4508598" cy="40957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FALL HOLIDAY SAFETY</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142" b="714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14806" y="1333500"/>
            <a:ext cx="16534555" cy="938014"/>
          </a:xfrm>
          <a:prstGeom prst="rect">
            <a:avLst/>
          </a:prstGeom>
        </p:spPr>
        <p:txBody>
          <a:bodyPr lIns="0" tIns="0" rIns="0" bIns="0" rtlCol="0" anchor="t">
            <a:spAutoFit/>
          </a:bodyPr>
          <a:lstStyle/>
          <a:p>
            <a:pPr algn="ctr">
              <a:lnSpc>
                <a:spcPts val="7767"/>
              </a:lnSpc>
              <a:spcBef>
                <a:spcPct val="0"/>
              </a:spcBef>
            </a:pPr>
            <a:r>
              <a:rPr lang="en-US" sz="5548" spc="55" dirty="0">
                <a:solidFill>
                  <a:srgbClr val="000000"/>
                </a:solidFill>
                <a:latin typeface="Telegraf Bold" panose="020B0604020202020204" charset="0"/>
              </a:rPr>
              <a:t>Holiday Travel</a:t>
            </a:r>
          </a:p>
        </p:txBody>
      </p:sp>
      <p:sp>
        <p:nvSpPr>
          <p:cNvPr id="3" name="TextBox 3"/>
          <p:cNvSpPr txBox="1"/>
          <p:nvPr/>
        </p:nvSpPr>
        <p:spPr>
          <a:xfrm>
            <a:off x="12707949" y="619125"/>
            <a:ext cx="4508598" cy="40957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FALL HOLIDAY SAFETY</a:t>
            </a:r>
          </a:p>
        </p:txBody>
      </p:sp>
      <p:sp>
        <p:nvSpPr>
          <p:cNvPr id="4" name="TextBox 4"/>
          <p:cNvSpPr txBox="1"/>
          <p:nvPr/>
        </p:nvSpPr>
        <p:spPr>
          <a:xfrm>
            <a:off x="724745" y="3031875"/>
            <a:ext cx="16949090" cy="6332631"/>
          </a:xfrm>
          <a:prstGeom prst="rect">
            <a:avLst/>
          </a:prstGeom>
        </p:spPr>
        <p:txBody>
          <a:bodyPr lIns="0" tIns="0" rIns="0" bIns="0" rtlCol="0" anchor="t">
            <a:spAutoFit/>
          </a:bodyPr>
          <a:lstStyle/>
          <a:p>
            <a:pPr>
              <a:lnSpc>
                <a:spcPts val="3077"/>
              </a:lnSpc>
            </a:pPr>
            <a:r>
              <a:rPr lang="en-US" sz="2107" spc="63" dirty="0">
                <a:solidFill>
                  <a:srgbClr val="000000"/>
                </a:solidFill>
                <a:latin typeface="Telegraf" panose="020B0604020202020204" charset="0"/>
              </a:rPr>
              <a:t>As one of the peak traveling times of the year, staying safe on the road is paramount, regardless of where you live and where you’re going. For some, Thanksgiving travel involves driving to and from mild climates where inclement weather is not an issue. For others, visits to spend time with friends and family may involve driving through snow, sleet or ice.  </a:t>
            </a:r>
          </a:p>
          <a:p>
            <a:pPr>
              <a:lnSpc>
                <a:spcPts val="3077"/>
              </a:lnSpc>
            </a:pPr>
            <a:endParaRPr lang="en-US" sz="2107" spc="63" dirty="0">
              <a:solidFill>
                <a:srgbClr val="000000"/>
              </a:solidFill>
              <a:latin typeface="Telegraf" panose="020B0604020202020204" charset="0"/>
            </a:endParaRPr>
          </a:p>
          <a:p>
            <a:pPr>
              <a:lnSpc>
                <a:spcPts val="3077"/>
              </a:lnSpc>
            </a:pPr>
            <a:r>
              <a:rPr lang="en-US" sz="2107" spc="63" dirty="0">
                <a:solidFill>
                  <a:srgbClr val="000000"/>
                </a:solidFill>
                <a:latin typeface="Telegraf" panose="020B0604020202020204" charset="0"/>
              </a:rPr>
              <a:t>Traveling by car during the holidays has the highest fatality rate of any major form of transportation based on fatalities per passenger mile. From 2018 to 2021, 55 Sailors and Marines lost their lives in private motor vehicle crashes between Oct. 1 and March 30.</a:t>
            </a:r>
          </a:p>
          <a:p>
            <a:pPr>
              <a:lnSpc>
                <a:spcPts val="3077"/>
              </a:lnSpc>
            </a:pPr>
            <a:endParaRPr lang="en-US" sz="2107" spc="63" dirty="0">
              <a:solidFill>
                <a:srgbClr val="000000"/>
              </a:solidFill>
              <a:latin typeface="Telegraf" panose="020B0604020202020204" charset="0"/>
            </a:endParaRPr>
          </a:p>
          <a:p>
            <a:pPr>
              <a:lnSpc>
                <a:spcPts val="3077"/>
              </a:lnSpc>
            </a:pPr>
            <a:r>
              <a:rPr lang="en-US" sz="2107" spc="63" dirty="0">
                <a:solidFill>
                  <a:srgbClr val="000000"/>
                </a:solidFill>
                <a:latin typeface="Telegraf" panose="020B0604020202020204" charset="0"/>
              </a:rPr>
              <a:t>According to the National Safety Council (NSC), in 2020, about 163 people died on New Year's Day, 485 on Thanksgiving Day and on Christmas Day 2019, an estimated 115 lost their lives. </a:t>
            </a:r>
          </a:p>
          <a:p>
            <a:pPr>
              <a:lnSpc>
                <a:spcPts val="3077"/>
              </a:lnSpc>
            </a:pPr>
            <a:r>
              <a:rPr lang="en-US" sz="2107" spc="63" dirty="0">
                <a:solidFill>
                  <a:srgbClr val="000000"/>
                </a:solidFill>
                <a:latin typeface="Telegraf" panose="020B0604020202020204" charset="0"/>
              </a:rPr>
              <a:t>Impairment is involved in about a third of the fatalities.</a:t>
            </a:r>
          </a:p>
          <a:p>
            <a:pPr>
              <a:lnSpc>
                <a:spcPts val="3077"/>
              </a:lnSpc>
            </a:pPr>
            <a:endParaRPr lang="en-US" sz="2107" spc="63" dirty="0">
              <a:solidFill>
                <a:srgbClr val="000000"/>
              </a:solidFill>
              <a:latin typeface="Telegraf" panose="020B0604020202020204" charset="0"/>
            </a:endParaRPr>
          </a:p>
          <a:p>
            <a:pPr>
              <a:lnSpc>
                <a:spcPts val="3077"/>
              </a:lnSpc>
            </a:pPr>
            <a:r>
              <a:rPr lang="en-US" sz="2107" spc="63" dirty="0">
                <a:solidFill>
                  <a:srgbClr val="000000"/>
                </a:solidFill>
                <a:latin typeface="Telegraf" panose="020B0604020202020204" charset="0"/>
              </a:rPr>
              <a:t>Familiarizing yourself with the Navy's Traffic Safety Program, can help you stay safe and arrive alive. Navy policies and requirements for both on and off-duty driving for Navy military members and civilians can be found in the Traffic Safety Program, CH. 36 in OPNAVINST 5100.23. The program covers policies such as maximum daily driving times, mandatory safety belt use and trip risk management assessments.</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33338" b="6641"/>
          <a:stretch>
            <a:fillRect/>
          </a:stretch>
        </p:blipFill>
        <p:spPr>
          <a:xfrm rot="-10800000">
            <a:off x="11865775" y="0"/>
            <a:ext cx="6591696" cy="61562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71492"/>
            <a:ext cx="16584089" cy="11829983"/>
          </a:xfrm>
          <a:prstGeom prst="rect">
            <a:avLst/>
          </a:prstGeom>
        </p:spPr>
      </p:pic>
      <p:grpSp>
        <p:nvGrpSpPr>
          <p:cNvPr id="4" name="Group 4"/>
          <p:cNvGrpSpPr/>
          <p:nvPr/>
        </p:nvGrpSpPr>
        <p:grpSpPr>
          <a:xfrm>
            <a:off x="723919" y="3078149"/>
            <a:ext cx="9029393" cy="3262502"/>
            <a:chOff x="0" y="0"/>
            <a:chExt cx="12039191" cy="4350003"/>
          </a:xfrm>
        </p:grpSpPr>
        <p:sp>
          <p:nvSpPr>
            <p:cNvPr id="5" name="TextBox 5"/>
            <p:cNvSpPr txBox="1"/>
            <p:nvPr/>
          </p:nvSpPr>
          <p:spPr>
            <a:xfrm>
              <a:off x="0" y="304800"/>
              <a:ext cx="12039191" cy="3409084"/>
            </a:xfrm>
            <a:prstGeom prst="rect">
              <a:avLst/>
            </a:prstGeom>
          </p:spPr>
          <p:txBody>
            <a:bodyPr lIns="0" tIns="0" rIns="0" bIns="0" rtlCol="0" anchor="t">
              <a:spAutoFit/>
            </a:bodyPr>
            <a:lstStyle/>
            <a:p>
              <a:pPr>
                <a:lnSpc>
                  <a:spcPts val="9444"/>
                </a:lnSpc>
              </a:pPr>
              <a:r>
                <a:rPr lang="en-US" sz="10493" dirty="0">
                  <a:solidFill>
                    <a:srgbClr val="000000"/>
                  </a:solidFill>
                  <a:latin typeface="Telegraf Bold" panose="020B0604020202020204" charset="0"/>
                </a:rPr>
                <a:t>WINTER SAFETY</a:t>
              </a:r>
            </a:p>
          </p:txBody>
        </p:sp>
        <p:sp>
          <p:nvSpPr>
            <p:cNvPr id="6" name="TextBox 6"/>
            <p:cNvSpPr txBox="1"/>
            <p:nvPr/>
          </p:nvSpPr>
          <p:spPr>
            <a:xfrm>
              <a:off x="0" y="3687529"/>
              <a:ext cx="12039191" cy="662473"/>
            </a:xfrm>
            <a:prstGeom prst="rect">
              <a:avLst/>
            </a:prstGeom>
          </p:spPr>
          <p:txBody>
            <a:bodyPr lIns="0" tIns="0" rIns="0" bIns="0" rtlCol="0" anchor="t">
              <a:spAutoFit/>
            </a:bodyPr>
            <a:lstStyle/>
            <a:p>
              <a:pPr>
                <a:lnSpc>
                  <a:spcPts val="4195"/>
                </a:lnSpc>
                <a:spcBef>
                  <a:spcPct val="0"/>
                </a:spcBef>
              </a:pPr>
              <a:endParaRPr dirty="0"/>
            </a:p>
          </p:txBody>
        </p:sp>
      </p:grpSp>
      <p:pic>
        <p:nvPicPr>
          <p:cNvPr id="7" name="Picture 7"/>
          <p:cNvPicPr>
            <a:picLocks noChangeAspect="1"/>
          </p:cNvPicPr>
          <p:nvPr/>
        </p:nvPicPr>
        <p:blipFill>
          <a:blip r:embed="rId6"/>
          <a:srcRect l="4984" r="51136"/>
          <a:stretch>
            <a:fillRect/>
          </a:stretch>
        </p:blipFill>
        <p:spPr>
          <a:xfrm>
            <a:off x="10413065" y="226798"/>
            <a:ext cx="6846235" cy="10401666"/>
          </a:xfrm>
          <a:prstGeom prst="rect">
            <a:avLst/>
          </a:prstGeom>
        </p:spPr>
      </p:pic>
      <p:sp>
        <p:nvSpPr>
          <p:cNvPr id="8" name="TextBox 8"/>
          <p:cNvSpPr txBox="1"/>
          <p:nvPr/>
        </p:nvSpPr>
        <p:spPr>
          <a:xfrm>
            <a:off x="723919" y="6080097"/>
            <a:ext cx="11431562" cy="1361494"/>
          </a:xfrm>
          <a:prstGeom prst="rect">
            <a:avLst/>
          </a:prstGeom>
        </p:spPr>
        <p:txBody>
          <a:bodyPr lIns="0" tIns="0" rIns="0" bIns="0" rtlCol="0" anchor="t">
            <a:spAutoFit/>
          </a:bodyPr>
          <a:lstStyle/>
          <a:p>
            <a:pPr>
              <a:lnSpc>
                <a:spcPts val="2718"/>
              </a:lnSpc>
              <a:spcBef>
                <a:spcPct val="0"/>
              </a:spcBef>
            </a:pPr>
            <a:r>
              <a:rPr lang="en-US" spc="50" dirty="0">
                <a:solidFill>
                  <a:srgbClr val="000000"/>
                </a:solidFill>
                <a:latin typeface="Telegraf" panose="020B0604020202020204" charset="0"/>
              </a:rPr>
              <a:t>Depending on where you live, winter's official arrival typically means a shift to colder weather and the likelihood of snow or freezing temperatures. The holiday season usually means an increase in traveling, holiday decorating and meals, as well as an increase in winter sports and activities. Here are some things to keep in mind as we transition from fall to winter.</a:t>
            </a:r>
          </a:p>
        </p:txBody>
      </p:sp>
      <p:sp>
        <p:nvSpPr>
          <p:cNvPr id="9" name="TextBox 9"/>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l="8084" t="3176" r="3272" b="2203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0668000" y="2324100"/>
            <a:ext cx="6705600" cy="5950347"/>
          </a:xfrm>
          <a:prstGeom prst="rect">
            <a:avLst/>
          </a:prstGeom>
        </p:spPr>
        <p:txBody>
          <a:bodyPr wrap="square" lIns="0" tIns="0" rIns="0" bIns="0" rtlCol="0" anchor="t">
            <a:spAutoFit/>
          </a:bodyPr>
          <a:lstStyle/>
          <a:p>
            <a:pPr>
              <a:lnSpc>
                <a:spcPts val="2755"/>
              </a:lnSpc>
            </a:pPr>
            <a:r>
              <a:rPr lang="en-US" sz="2000" spc="22" dirty="0">
                <a:solidFill>
                  <a:srgbClr val="FFFFFF"/>
                </a:solidFill>
                <a:latin typeface="Telegraf" panose="020B0604020202020204" charset="0"/>
              </a:rPr>
              <a:t>According to the NFPA, December and January are the peak months for home fires, deaths and injuries.</a:t>
            </a:r>
          </a:p>
          <a:p>
            <a:pPr>
              <a:lnSpc>
                <a:spcPts val="2275"/>
              </a:lnSpc>
            </a:pPr>
            <a:endParaRPr lang="en-US" sz="2000" spc="22" dirty="0">
              <a:solidFill>
                <a:srgbClr val="FFFFFF"/>
              </a:solidFill>
              <a:latin typeface="Telegraf" panose="020B0604020202020204" charset="0"/>
            </a:endParaRPr>
          </a:p>
          <a:p>
            <a:pPr marL="414581" lvl="1" indent="-207291">
              <a:lnSpc>
                <a:spcPts val="2400"/>
              </a:lnSpc>
              <a:buFont typeface="Arial"/>
              <a:buChar char="•"/>
            </a:pPr>
            <a:r>
              <a:rPr lang="en-US" sz="2000" spc="19" dirty="0">
                <a:solidFill>
                  <a:srgbClr val="FFFFFF"/>
                </a:solidFill>
                <a:latin typeface="Telegraf" panose="020B0604020202020204" charset="0"/>
              </a:rPr>
              <a:t>December is the peak time of year for home candle fires; the top two days for home candle fires are Christmas and Christmas Eve. </a:t>
            </a:r>
          </a:p>
          <a:p>
            <a:pPr marL="414581" lvl="1" indent="-207291">
              <a:lnSpc>
                <a:spcPts val="2400"/>
              </a:lnSpc>
              <a:buFont typeface="Arial"/>
              <a:buChar char="•"/>
            </a:pPr>
            <a:r>
              <a:rPr lang="en-US" sz="2000" spc="19" dirty="0">
                <a:solidFill>
                  <a:srgbClr val="FFFFFF"/>
                </a:solidFill>
                <a:latin typeface="Telegraf" panose="020B0604020202020204" charset="0"/>
              </a:rPr>
              <a:t>Candles started an average of 7,600 home fires annually (2% of all home fires), resulting in an average of 80 deaths (3%), 680 injuries (6%), and $278 million in direct property damage (4%) per year. </a:t>
            </a:r>
          </a:p>
          <a:p>
            <a:pPr>
              <a:lnSpc>
                <a:spcPts val="2275"/>
              </a:lnSpc>
            </a:pPr>
            <a:endParaRPr lang="en-US" sz="2000" spc="19" dirty="0">
              <a:solidFill>
                <a:srgbClr val="FFFFFF"/>
              </a:solidFill>
              <a:latin typeface="Telegraf" panose="020B0604020202020204" charset="0"/>
            </a:endParaRPr>
          </a:p>
          <a:p>
            <a:pPr>
              <a:lnSpc>
                <a:spcPts val="2635"/>
              </a:lnSpc>
            </a:pPr>
            <a:r>
              <a:rPr lang="en-US" sz="2000" spc="21" dirty="0">
                <a:solidFill>
                  <a:srgbClr val="FFFFFF"/>
                </a:solidFill>
                <a:latin typeface="Telegraf" panose="020B0604020202020204" charset="0"/>
              </a:rPr>
              <a:t>Use Candles Safely</a:t>
            </a:r>
          </a:p>
          <a:p>
            <a:pPr marL="414528" lvl="1" indent="-207264">
              <a:lnSpc>
                <a:spcPts val="2400"/>
              </a:lnSpc>
              <a:buFont typeface="Arial"/>
              <a:buChar char="•"/>
            </a:pPr>
            <a:r>
              <a:rPr lang="en-US" sz="2000" spc="19" dirty="0">
                <a:solidFill>
                  <a:srgbClr val="FFFFFF"/>
                </a:solidFill>
                <a:latin typeface="Telegraf" panose="020B0604020202020204" charset="0"/>
              </a:rPr>
              <a:t>Place candles where they cannot be knocked down or blown over and out of reach of children.</a:t>
            </a:r>
          </a:p>
          <a:p>
            <a:pPr marL="414528" lvl="1" indent="-207264">
              <a:lnSpc>
                <a:spcPts val="2400"/>
              </a:lnSpc>
              <a:buFont typeface="Arial"/>
              <a:buChar char="•"/>
            </a:pPr>
            <a:r>
              <a:rPr lang="en-US" sz="2000" spc="19" dirty="0">
                <a:solidFill>
                  <a:srgbClr val="FFFFFF"/>
                </a:solidFill>
                <a:latin typeface="Telegraf" panose="020B0604020202020204" charset="0"/>
              </a:rPr>
              <a:t>Keep matches and lighters up high, preferably in a locked cabinet, and out of children’s reach.</a:t>
            </a:r>
          </a:p>
          <a:p>
            <a:pPr marL="414528" lvl="1" indent="-207264">
              <a:lnSpc>
                <a:spcPts val="2400"/>
              </a:lnSpc>
              <a:buFont typeface="Arial"/>
              <a:buChar char="•"/>
            </a:pPr>
            <a:r>
              <a:rPr lang="en-US" sz="2000" spc="19" dirty="0">
                <a:solidFill>
                  <a:srgbClr val="FFFFFF"/>
                </a:solidFill>
                <a:latin typeface="Telegraf" panose="020B0604020202020204" charset="0"/>
              </a:rPr>
              <a:t>Use flameless candles near flammable objects; consider battery-operated candles throughout. </a:t>
            </a:r>
          </a:p>
        </p:txBody>
      </p:sp>
      <p:sp>
        <p:nvSpPr>
          <p:cNvPr id="3" name="TextBox 3"/>
          <p:cNvSpPr txBox="1"/>
          <p:nvPr/>
        </p:nvSpPr>
        <p:spPr>
          <a:xfrm>
            <a:off x="10140609" y="1638300"/>
            <a:ext cx="7947760" cy="455638"/>
          </a:xfrm>
          <a:prstGeom prst="rect">
            <a:avLst/>
          </a:prstGeom>
        </p:spPr>
        <p:txBody>
          <a:bodyPr wrap="square" lIns="0" tIns="0" rIns="0" bIns="0" rtlCol="0" anchor="t">
            <a:spAutoFit/>
          </a:bodyPr>
          <a:lstStyle/>
          <a:p>
            <a:pPr>
              <a:lnSpc>
                <a:spcPts val="3409"/>
              </a:lnSpc>
            </a:pPr>
            <a:r>
              <a:rPr lang="en-US" sz="3800" spc="39" dirty="0">
                <a:solidFill>
                  <a:srgbClr val="FFFDF5"/>
                </a:solidFill>
                <a:latin typeface="Telegraf Bold" panose="020B0604020202020204" charset="0"/>
              </a:rPr>
              <a:t>Common Causes of Home </a:t>
            </a:r>
            <a:r>
              <a:rPr lang="en-US" sz="3800" spc="39" dirty="0" smtClean="0">
                <a:solidFill>
                  <a:srgbClr val="FFFDF5"/>
                </a:solidFill>
                <a:latin typeface="Telegraf Bold" panose="020B0604020202020204" charset="0"/>
              </a:rPr>
              <a:t>Fires</a:t>
            </a:r>
            <a:endParaRPr lang="en-US" sz="3800" spc="39" dirty="0">
              <a:solidFill>
                <a:srgbClr val="FFFDF5"/>
              </a:solidFill>
              <a:latin typeface="Telegraf Bold" panose="020B0604020202020204" charset="0"/>
            </a:endParaRPr>
          </a:p>
        </p:txBody>
      </p:sp>
      <p:sp>
        <p:nvSpPr>
          <p:cNvPr id="4" name="TextBox 4"/>
          <p:cNvSpPr txBox="1"/>
          <p:nvPr/>
        </p:nvSpPr>
        <p:spPr>
          <a:xfrm>
            <a:off x="750672" y="619125"/>
            <a:ext cx="4508598" cy="409575"/>
          </a:xfrm>
          <a:prstGeom prst="rect">
            <a:avLst/>
          </a:prstGeom>
        </p:spPr>
        <p:txBody>
          <a:bodyPr lIns="0" tIns="0" rIns="0" bIns="0" rtlCol="0" anchor="t">
            <a:spAutoFit/>
          </a:bodyPr>
          <a:lstStyle/>
          <a:p>
            <a:pPr>
              <a:lnSpc>
                <a:spcPts val="3200"/>
              </a:lnSpc>
            </a:pPr>
            <a:r>
              <a:rPr lang="en-US" sz="2000" spc="60" dirty="0">
                <a:solidFill>
                  <a:srgbClr val="FFFDF5"/>
                </a:solidFill>
                <a:latin typeface="Luthier Bold"/>
              </a:rPr>
              <a:t>WINTER FIRE SAFETY</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b="17883"/>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67214" y="1028700"/>
            <a:ext cx="7967204" cy="8869911"/>
          </a:xfrm>
          <a:prstGeom prst="rect">
            <a:avLst/>
          </a:prstGeom>
          <a:solidFill>
            <a:srgbClr val="FAF0DF">
              <a:alpha val="85882"/>
            </a:srgbClr>
          </a:solidFill>
        </p:spPr>
      </p:sp>
      <p:sp>
        <p:nvSpPr>
          <p:cNvPr id="3" name="TextBox 3"/>
          <p:cNvSpPr txBox="1"/>
          <p:nvPr/>
        </p:nvSpPr>
        <p:spPr>
          <a:xfrm>
            <a:off x="691194" y="1522313"/>
            <a:ext cx="6700206" cy="510653"/>
          </a:xfrm>
          <a:prstGeom prst="rect">
            <a:avLst/>
          </a:prstGeom>
        </p:spPr>
        <p:txBody>
          <a:bodyPr wrap="square" lIns="0" tIns="0" rIns="0" bIns="0" rtlCol="0" anchor="t">
            <a:spAutoFit/>
          </a:bodyPr>
          <a:lstStyle/>
          <a:p>
            <a:pPr algn="just">
              <a:lnSpc>
                <a:spcPts val="3844"/>
              </a:lnSpc>
            </a:pPr>
            <a:r>
              <a:rPr lang="en-US" sz="4418" spc="44" dirty="0">
                <a:solidFill>
                  <a:srgbClr val="000000"/>
                </a:solidFill>
                <a:latin typeface="Telegraf Bold" panose="020B0604020202020204" charset="0"/>
              </a:rPr>
              <a:t>Home </a:t>
            </a:r>
            <a:r>
              <a:rPr lang="en-US" sz="4418" spc="44" dirty="0" smtClean="0">
                <a:solidFill>
                  <a:srgbClr val="000000"/>
                </a:solidFill>
                <a:latin typeface="Telegraf Bold" panose="020B0604020202020204" charset="0"/>
              </a:rPr>
              <a:t>Heating</a:t>
            </a:r>
            <a:endParaRPr lang="en-US" sz="4418" spc="44" dirty="0">
              <a:solidFill>
                <a:srgbClr val="000000"/>
              </a:solidFill>
              <a:latin typeface="Cooper Hewitt Heavy Bold"/>
            </a:endParaRPr>
          </a:p>
        </p:txBody>
      </p:sp>
      <p:sp>
        <p:nvSpPr>
          <p:cNvPr id="4" name="TextBox 4"/>
          <p:cNvSpPr txBox="1"/>
          <p:nvPr/>
        </p:nvSpPr>
        <p:spPr>
          <a:xfrm>
            <a:off x="691194" y="2312131"/>
            <a:ext cx="7252347" cy="7258397"/>
          </a:xfrm>
          <a:prstGeom prst="rect">
            <a:avLst/>
          </a:prstGeom>
        </p:spPr>
        <p:txBody>
          <a:bodyPr lIns="0" tIns="0" rIns="0" bIns="0" rtlCol="0" anchor="t">
            <a:spAutoFit/>
          </a:bodyPr>
          <a:lstStyle/>
          <a:p>
            <a:pPr>
              <a:lnSpc>
                <a:spcPts val="2613"/>
              </a:lnSpc>
            </a:pPr>
            <a:r>
              <a:rPr lang="en-US" sz="2000" b="1" spc="20" dirty="0">
                <a:solidFill>
                  <a:srgbClr val="000000"/>
                </a:solidFill>
                <a:latin typeface="Telegraf" panose="020B0604020202020204" charset="0"/>
              </a:rPr>
              <a:t>Heaters</a:t>
            </a:r>
          </a:p>
          <a:p>
            <a:pPr marL="386555" lvl="1" indent="-193278">
              <a:lnSpc>
                <a:spcPts val="2238"/>
              </a:lnSpc>
              <a:buFont typeface="Arial"/>
              <a:buChar char="•"/>
            </a:pPr>
            <a:r>
              <a:rPr lang="en-US" sz="2000" spc="9" dirty="0">
                <a:solidFill>
                  <a:srgbClr val="000000"/>
                </a:solidFill>
                <a:latin typeface="Telegraf" panose="020B0604020202020204" charset="0"/>
              </a:rPr>
              <a:t>Heating is the second leading cause of U.S. home fires and home fire injuries and third leading cause of home fire deaths.</a:t>
            </a:r>
          </a:p>
          <a:p>
            <a:pPr marL="386555" lvl="1" indent="-193278">
              <a:lnSpc>
                <a:spcPts val="2238"/>
              </a:lnSpc>
              <a:buFont typeface="Arial"/>
              <a:buChar char="•"/>
            </a:pPr>
            <a:r>
              <a:rPr lang="en-US" sz="2000" spc="9" dirty="0">
                <a:solidFill>
                  <a:srgbClr val="000000"/>
                </a:solidFill>
                <a:latin typeface="Telegraf" panose="020B0604020202020204" charset="0"/>
              </a:rPr>
              <a:t>December, January and February are the peak months for heating fires. </a:t>
            </a:r>
          </a:p>
          <a:p>
            <a:pPr>
              <a:lnSpc>
                <a:spcPts val="2613"/>
              </a:lnSpc>
            </a:pPr>
            <a:endParaRPr lang="en-US" sz="2000" spc="9" dirty="0">
              <a:solidFill>
                <a:srgbClr val="000000"/>
              </a:solidFill>
              <a:latin typeface="Telegraf" panose="020B0604020202020204" charset="0"/>
            </a:endParaRPr>
          </a:p>
          <a:p>
            <a:pPr>
              <a:lnSpc>
                <a:spcPts val="2613"/>
              </a:lnSpc>
            </a:pPr>
            <a:r>
              <a:rPr lang="en-US" sz="2000" b="1" spc="20" dirty="0">
                <a:solidFill>
                  <a:srgbClr val="000000"/>
                </a:solidFill>
                <a:latin typeface="Telegraf" panose="020B0604020202020204" charset="0"/>
              </a:rPr>
              <a:t>Fireplace and Chimney Safety</a:t>
            </a:r>
          </a:p>
          <a:p>
            <a:pPr marL="386555" lvl="1" indent="-193278">
              <a:lnSpc>
                <a:spcPts val="2238"/>
              </a:lnSpc>
              <a:buFont typeface="Arial"/>
              <a:buChar char="•"/>
            </a:pPr>
            <a:r>
              <a:rPr lang="en-US" sz="2000" spc="17" dirty="0">
                <a:solidFill>
                  <a:srgbClr val="000000"/>
                </a:solidFill>
                <a:latin typeface="Telegraf" panose="020B0604020202020204" charset="0"/>
              </a:rPr>
              <a:t>If you use a fireplace, have it inspected annually and make repairs as needed.</a:t>
            </a:r>
          </a:p>
          <a:p>
            <a:pPr marL="386555" lvl="1" indent="-193278">
              <a:lnSpc>
                <a:spcPts val="2238"/>
              </a:lnSpc>
              <a:buFont typeface="Arial"/>
              <a:buChar char="•"/>
            </a:pPr>
            <a:r>
              <a:rPr lang="en-US" sz="2000" spc="8" dirty="0">
                <a:solidFill>
                  <a:srgbClr val="000000"/>
                </a:solidFill>
                <a:latin typeface="Telegraf" panose="020B0604020202020204" charset="0"/>
              </a:rPr>
              <a:t>Clean the fireplace regularly after use and never leave a fire burning unattended. </a:t>
            </a:r>
          </a:p>
          <a:p>
            <a:pPr marL="386555" lvl="1" indent="-193278">
              <a:lnSpc>
                <a:spcPts val="2238"/>
              </a:lnSpc>
              <a:buFont typeface="Arial"/>
              <a:buChar char="•"/>
            </a:pPr>
            <a:r>
              <a:rPr lang="en-US" sz="2000" spc="8" dirty="0">
                <a:solidFill>
                  <a:srgbClr val="000000"/>
                </a:solidFill>
                <a:latin typeface="Telegraf" panose="020B0604020202020204" charset="0"/>
              </a:rPr>
              <a:t>Ensure you have the correct fire door or screen. </a:t>
            </a:r>
          </a:p>
          <a:p>
            <a:pPr marL="386555" lvl="1" indent="-193278">
              <a:lnSpc>
                <a:spcPts val="2238"/>
              </a:lnSpc>
              <a:buFont typeface="Arial"/>
              <a:buChar char="•"/>
            </a:pPr>
            <a:r>
              <a:rPr lang="en-US" sz="2000" spc="8" dirty="0">
                <a:solidFill>
                  <a:srgbClr val="000000"/>
                </a:solidFill>
                <a:latin typeface="Telegraf" panose="020B0604020202020204" charset="0"/>
              </a:rPr>
              <a:t>Do not hang stockings or other decorations near a lit fire. </a:t>
            </a:r>
          </a:p>
          <a:p>
            <a:pPr marL="386555" lvl="1" indent="-193278">
              <a:lnSpc>
                <a:spcPts val="2238"/>
              </a:lnSpc>
              <a:buFont typeface="Arial"/>
              <a:buChar char="•"/>
            </a:pPr>
            <a:r>
              <a:rPr lang="en-US" sz="2000" spc="8" dirty="0">
                <a:solidFill>
                  <a:srgbClr val="000000"/>
                </a:solidFill>
                <a:latin typeface="Telegraf" panose="020B0604020202020204" charset="0"/>
              </a:rPr>
              <a:t>Keep all flammable materials, fabrics, and liquids away from any lit fire. </a:t>
            </a:r>
          </a:p>
          <a:p>
            <a:pPr marL="386555" lvl="1" indent="-193278">
              <a:lnSpc>
                <a:spcPts val="2238"/>
              </a:lnSpc>
              <a:buFont typeface="Arial"/>
              <a:buChar char="•"/>
            </a:pPr>
            <a:r>
              <a:rPr lang="en-US" sz="2000" spc="8" dirty="0">
                <a:solidFill>
                  <a:srgbClr val="000000"/>
                </a:solidFill>
                <a:latin typeface="Telegraf" panose="020B0604020202020204" charset="0"/>
              </a:rPr>
              <a:t>Embers smolder; ensure all embers are completely out before going to bed or leaving the home.</a:t>
            </a:r>
          </a:p>
          <a:p>
            <a:pPr>
              <a:lnSpc>
                <a:spcPts val="2238"/>
              </a:lnSpc>
            </a:pPr>
            <a:endParaRPr lang="en-US" sz="2000" spc="8" dirty="0">
              <a:solidFill>
                <a:srgbClr val="000000"/>
              </a:solidFill>
              <a:latin typeface="Telegraf" panose="020B0604020202020204" charset="0"/>
            </a:endParaRPr>
          </a:p>
          <a:p>
            <a:pPr>
              <a:lnSpc>
                <a:spcPts val="2611"/>
              </a:lnSpc>
            </a:pPr>
            <a:r>
              <a:rPr lang="en-US" sz="2000" b="1" spc="20" dirty="0">
                <a:solidFill>
                  <a:srgbClr val="000000"/>
                </a:solidFill>
                <a:latin typeface="Telegraf" panose="020B0604020202020204" charset="0"/>
              </a:rPr>
              <a:t>Space Heaters</a:t>
            </a:r>
          </a:p>
          <a:p>
            <a:pPr marL="386555" lvl="1" indent="-193278">
              <a:lnSpc>
                <a:spcPts val="2238"/>
              </a:lnSpc>
              <a:buFont typeface="Arial"/>
              <a:buChar char="•"/>
            </a:pPr>
            <a:r>
              <a:rPr lang="en-US" sz="2000" spc="17" dirty="0">
                <a:solidFill>
                  <a:srgbClr val="000000"/>
                </a:solidFill>
                <a:latin typeface="Telegraf" panose="020B0604020202020204" charset="0"/>
              </a:rPr>
              <a:t>Space heaters should always be placed on the smoothest floor surface possible. </a:t>
            </a:r>
          </a:p>
          <a:p>
            <a:pPr marL="386555" lvl="1" indent="-193278">
              <a:lnSpc>
                <a:spcPts val="2238"/>
              </a:lnSpc>
              <a:buFont typeface="Arial"/>
              <a:buChar char="•"/>
            </a:pPr>
            <a:r>
              <a:rPr lang="en-US" sz="2000" spc="17" dirty="0">
                <a:solidFill>
                  <a:srgbClr val="000000"/>
                </a:solidFill>
                <a:latin typeface="Telegraf" panose="020B0604020202020204" charset="0"/>
              </a:rPr>
              <a:t>Avoid placing a space heater within three feet of anything flammable.</a:t>
            </a:r>
          </a:p>
          <a:p>
            <a:pPr marL="386555" lvl="1" indent="-193278">
              <a:lnSpc>
                <a:spcPts val="2238"/>
              </a:lnSpc>
              <a:buFont typeface="Arial"/>
              <a:buChar char="•"/>
            </a:pPr>
            <a:r>
              <a:rPr lang="en-US" sz="2000" spc="17" dirty="0">
                <a:solidFill>
                  <a:srgbClr val="000000"/>
                </a:solidFill>
                <a:latin typeface="Telegraf" panose="020B0604020202020204" charset="0"/>
              </a:rPr>
              <a:t>Do not leave unattended!</a:t>
            </a:r>
          </a:p>
        </p:txBody>
      </p:sp>
      <p:sp>
        <p:nvSpPr>
          <p:cNvPr id="5" name="TextBox 5"/>
          <p:cNvSpPr txBox="1"/>
          <p:nvPr/>
        </p:nvSpPr>
        <p:spPr>
          <a:xfrm>
            <a:off x="397694" y="313902"/>
            <a:ext cx="4508598" cy="409575"/>
          </a:xfrm>
          <a:prstGeom prst="rect">
            <a:avLst/>
          </a:prstGeom>
        </p:spPr>
        <p:txBody>
          <a:bodyPr lIns="0" tIns="0" rIns="0" bIns="0" rtlCol="0" anchor="t">
            <a:spAutoFit/>
          </a:bodyPr>
          <a:lstStyle/>
          <a:p>
            <a:pPr>
              <a:lnSpc>
                <a:spcPts val="3200"/>
              </a:lnSpc>
            </a:pPr>
            <a:r>
              <a:rPr lang="en-US" sz="2000" spc="60" dirty="0">
                <a:solidFill>
                  <a:srgbClr val="FFFDF5"/>
                </a:solidFill>
                <a:latin typeface="Luthier Bold"/>
              </a:rPr>
              <a:t>WINTER FIRE 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rcRect l="19166" r="1916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785247" y="947058"/>
            <a:ext cx="8169479" cy="1022909"/>
          </a:xfrm>
          <a:prstGeom prst="rect">
            <a:avLst/>
          </a:prstGeom>
        </p:spPr>
        <p:txBody>
          <a:bodyPr lIns="0" tIns="0" rIns="0" bIns="0" rtlCol="0" anchor="t">
            <a:spAutoFit/>
          </a:bodyPr>
          <a:lstStyle/>
          <a:p>
            <a:pPr algn="ctr">
              <a:lnSpc>
                <a:spcPts val="8494"/>
              </a:lnSpc>
              <a:spcBef>
                <a:spcPct val="0"/>
              </a:spcBef>
            </a:pPr>
            <a:r>
              <a:rPr lang="en-US" sz="6067" spc="60" dirty="0">
                <a:solidFill>
                  <a:srgbClr val="000000"/>
                </a:solidFill>
                <a:latin typeface="Telegraf Bold" panose="020B0604020202020204" charset="0"/>
              </a:rPr>
              <a:t>Holiday Trees</a:t>
            </a:r>
          </a:p>
        </p:txBody>
      </p:sp>
      <p:sp>
        <p:nvSpPr>
          <p:cNvPr id="3" name="TextBox 3"/>
          <p:cNvSpPr txBox="1"/>
          <p:nvPr/>
        </p:nvSpPr>
        <p:spPr>
          <a:xfrm>
            <a:off x="775372" y="619125"/>
            <a:ext cx="4508598" cy="409575"/>
          </a:xfrm>
          <a:prstGeom prst="rect">
            <a:avLst/>
          </a:prstGeom>
        </p:spPr>
        <p:txBody>
          <a:bodyPr lIns="0" tIns="0" rIns="0" bIns="0" rtlCol="0" anchor="t">
            <a:spAutoFit/>
          </a:bodyPr>
          <a:lstStyle/>
          <a:p>
            <a:pPr algn="just">
              <a:lnSpc>
                <a:spcPts val="3200"/>
              </a:lnSpc>
            </a:pPr>
            <a:r>
              <a:rPr lang="en-US" sz="2000" spc="60" dirty="0">
                <a:solidFill>
                  <a:srgbClr val="000000"/>
                </a:solidFill>
                <a:latin typeface="Luthier Bold"/>
              </a:rPr>
              <a:t>WINTER HOLIDAY SAFETY</a:t>
            </a:r>
          </a:p>
        </p:txBody>
      </p:sp>
      <p:sp>
        <p:nvSpPr>
          <p:cNvPr id="4" name="TextBox 4"/>
          <p:cNvSpPr txBox="1"/>
          <p:nvPr/>
        </p:nvSpPr>
        <p:spPr>
          <a:xfrm>
            <a:off x="9067800" y="2441891"/>
            <a:ext cx="8305800" cy="1984902"/>
          </a:xfrm>
          <a:prstGeom prst="rect">
            <a:avLst/>
          </a:prstGeom>
        </p:spPr>
        <p:txBody>
          <a:bodyPr wrap="square" lIns="0" tIns="0" rIns="0" bIns="0" rtlCol="0" anchor="t">
            <a:spAutoFit/>
          </a:bodyPr>
          <a:lstStyle/>
          <a:p>
            <a:pPr>
              <a:lnSpc>
                <a:spcPts val="2615"/>
              </a:lnSpc>
            </a:pPr>
            <a:r>
              <a:rPr lang="en-US" sz="2000" spc="17" dirty="0">
                <a:solidFill>
                  <a:srgbClr val="000000"/>
                </a:solidFill>
                <a:latin typeface="Telegraf" panose="020B0604020202020204" charset="0"/>
              </a:rPr>
              <a:t>Between 2014-2018, U.S. fire departments responded annually to an average of 160 home fires that started with holiday trees. These fires caused an annual average of two deaths, 14 injuries and $10 million in direct property damage. </a:t>
            </a:r>
            <a:r>
              <a:rPr lang="en-US" sz="2000" spc="10" dirty="0">
                <a:solidFill>
                  <a:srgbClr val="000000"/>
                </a:solidFill>
                <a:latin typeface="Telegraf" panose="020B0604020202020204" charset="0"/>
              </a:rPr>
              <a:t>Roughly three-quarters of holiday tree fires occurred in December or January. More than two of every five (42%) home holiday tree fires started in the living room.</a:t>
            </a:r>
          </a:p>
        </p:txBody>
      </p:sp>
      <p:sp>
        <p:nvSpPr>
          <p:cNvPr id="5" name="TextBox 5"/>
          <p:cNvSpPr txBox="1"/>
          <p:nvPr/>
        </p:nvSpPr>
        <p:spPr>
          <a:xfrm>
            <a:off x="9067800" y="4898718"/>
            <a:ext cx="8652878" cy="4385816"/>
          </a:xfrm>
          <a:prstGeom prst="rect">
            <a:avLst/>
          </a:prstGeom>
        </p:spPr>
        <p:txBody>
          <a:bodyPr wrap="square" lIns="0" tIns="0" rIns="0" bIns="0" rtlCol="0" anchor="t">
            <a:spAutoFit/>
          </a:bodyPr>
          <a:lstStyle/>
          <a:p>
            <a:pPr>
              <a:lnSpc>
                <a:spcPts val="2971"/>
              </a:lnSpc>
            </a:pPr>
            <a:r>
              <a:rPr lang="en-US" sz="2169" b="1" dirty="0">
                <a:solidFill>
                  <a:srgbClr val="000000"/>
                </a:solidFill>
                <a:latin typeface="Telegraf" panose="020B0604020202020204" charset="0"/>
              </a:rPr>
              <a:t>Preventing holiday tree fires</a:t>
            </a:r>
          </a:p>
          <a:p>
            <a:pPr marL="414530" lvl="1" indent="-207265">
              <a:lnSpc>
                <a:spcPts val="2630"/>
              </a:lnSpc>
              <a:buFont typeface="Arial"/>
              <a:buChar char="•"/>
            </a:pPr>
            <a:r>
              <a:rPr lang="en-US" sz="1920" dirty="0">
                <a:solidFill>
                  <a:srgbClr val="000000"/>
                </a:solidFill>
                <a:latin typeface="Telegraf" panose="020B0604020202020204" charset="0"/>
              </a:rPr>
              <a:t>Water live trees regularly. Do not let them dry out. Keep an eye out for browning or drying needles.</a:t>
            </a:r>
          </a:p>
          <a:p>
            <a:pPr marL="414530" lvl="1" indent="-207265">
              <a:lnSpc>
                <a:spcPts val="2630"/>
              </a:lnSpc>
              <a:buFont typeface="Arial"/>
              <a:buChar char="•"/>
            </a:pPr>
            <a:r>
              <a:rPr lang="en-US" sz="1920" dirty="0">
                <a:solidFill>
                  <a:srgbClr val="000000"/>
                </a:solidFill>
                <a:latin typeface="Telegraf" panose="020B0604020202020204" charset="0"/>
              </a:rPr>
              <a:t>Keep live and artificial trees at least three feet away from heat or flame sources such as heating vents, fireplaces, candles and portable heaters. Do not block doorways. </a:t>
            </a:r>
          </a:p>
          <a:p>
            <a:pPr marL="414530" lvl="1" indent="-207265">
              <a:lnSpc>
                <a:spcPts val="2630"/>
              </a:lnSpc>
              <a:buFont typeface="Arial"/>
              <a:buChar char="•"/>
            </a:pPr>
            <a:r>
              <a:rPr lang="en-US" sz="1920" dirty="0">
                <a:solidFill>
                  <a:srgbClr val="000000"/>
                </a:solidFill>
                <a:latin typeface="Telegraf" panose="020B0604020202020204" charset="0"/>
              </a:rPr>
              <a:t>Follow instructions on holiday lights and do not overload outlets, power strips or circuits.</a:t>
            </a:r>
          </a:p>
          <a:p>
            <a:pPr marL="414530" lvl="1" indent="-207265">
              <a:lnSpc>
                <a:spcPts val="2630"/>
              </a:lnSpc>
              <a:buFont typeface="Arial"/>
              <a:buChar char="•"/>
            </a:pPr>
            <a:r>
              <a:rPr lang="en-US" sz="1920" dirty="0">
                <a:solidFill>
                  <a:srgbClr val="000000"/>
                </a:solidFill>
                <a:latin typeface="Telegraf" panose="020B0604020202020204" charset="0"/>
              </a:rPr>
              <a:t>Remove live trees as soon as they start to dry out and stop retaining water.</a:t>
            </a:r>
          </a:p>
          <a:p>
            <a:pPr marL="414530" lvl="1" indent="-207265">
              <a:lnSpc>
                <a:spcPts val="2630"/>
              </a:lnSpc>
              <a:buFont typeface="Arial"/>
              <a:buChar char="•"/>
            </a:pPr>
            <a:r>
              <a:rPr lang="en-US" sz="1920" dirty="0">
                <a:solidFill>
                  <a:srgbClr val="000000"/>
                </a:solidFill>
                <a:latin typeface="Telegraf" panose="020B0604020202020204" charset="0"/>
              </a:rPr>
              <a:t>If using a live tree, cut off about 2 inches of the trunk to expose fresh wood for better water absorption. </a:t>
            </a:r>
          </a:p>
          <a:p>
            <a:pPr marL="414530" lvl="1" indent="-207265">
              <a:lnSpc>
                <a:spcPts val="2630"/>
              </a:lnSpc>
              <a:buFont typeface="Arial"/>
              <a:buChar char="•"/>
            </a:pPr>
            <a:r>
              <a:rPr lang="en-US" sz="1920" dirty="0">
                <a:solidFill>
                  <a:srgbClr val="000000"/>
                </a:solidFill>
                <a:latin typeface="Telegraf" panose="020B0604020202020204" charset="0"/>
              </a:rPr>
              <a:t>If using an artificial tree, check it is labeled “fire resistant.”</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alphaModFix amt="25000"/>
          </a:blip>
          <a:srcRect b="25000"/>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037122" y="1212274"/>
            <a:ext cx="8459484" cy="1120178"/>
          </a:xfrm>
          <a:prstGeom prst="rect">
            <a:avLst/>
          </a:prstGeom>
        </p:spPr>
        <p:txBody>
          <a:bodyPr lIns="0" tIns="0" rIns="0" bIns="0" rtlCol="0" anchor="t">
            <a:spAutoFit/>
          </a:bodyPr>
          <a:lstStyle/>
          <a:p>
            <a:pPr algn="ctr">
              <a:lnSpc>
                <a:spcPts val="9334"/>
              </a:lnSpc>
              <a:spcBef>
                <a:spcPct val="0"/>
              </a:spcBef>
            </a:pPr>
            <a:r>
              <a:rPr lang="en-US" sz="6667" spc="66" dirty="0">
                <a:solidFill>
                  <a:srgbClr val="000000"/>
                </a:solidFill>
                <a:latin typeface="Telegraf Bold" panose="020B0604020202020204" charset="0"/>
              </a:rPr>
              <a:t>Holiday Decorating</a:t>
            </a:r>
          </a:p>
        </p:txBody>
      </p:sp>
      <p:sp>
        <p:nvSpPr>
          <p:cNvPr id="3" name="TextBox 3"/>
          <p:cNvSpPr txBox="1"/>
          <p:nvPr/>
        </p:nvSpPr>
        <p:spPr>
          <a:xfrm>
            <a:off x="12750702" y="354437"/>
            <a:ext cx="4508598" cy="40957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WINTER HOLIDAY SAFETY</a:t>
            </a:r>
          </a:p>
        </p:txBody>
      </p:sp>
      <p:sp>
        <p:nvSpPr>
          <p:cNvPr id="4" name="TextBox 4"/>
          <p:cNvSpPr txBox="1"/>
          <p:nvPr/>
        </p:nvSpPr>
        <p:spPr>
          <a:xfrm>
            <a:off x="6489775" y="3228975"/>
            <a:ext cx="10769525" cy="6078972"/>
          </a:xfrm>
          <a:prstGeom prst="rect">
            <a:avLst/>
          </a:prstGeom>
        </p:spPr>
        <p:txBody>
          <a:bodyPr lIns="0" tIns="0" rIns="0" bIns="0" rtlCol="0" anchor="t">
            <a:spAutoFit/>
          </a:bodyPr>
          <a:lstStyle/>
          <a:p>
            <a:pPr marL="431805" lvl="1" indent="-215903">
              <a:lnSpc>
                <a:spcPts val="2500"/>
              </a:lnSpc>
              <a:buFont typeface="Arial"/>
              <a:buChar char="•"/>
            </a:pPr>
            <a:r>
              <a:rPr lang="en-US" sz="2000" spc="20" dirty="0">
                <a:solidFill>
                  <a:srgbClr val="000000"/>
                </a:solidFill>
                <a:latin typeface="Telegraf" panose="020B0604020202020204" charset="0"/>
              </a:rPr>
              <a:t>Only use indoor lights indoors and outdoor lights outdoors and choose the right ladder for the task when hanging lights.</a:t>
            </a:r>
          </a:p>
          <a:p>
            <a:pPr>
              <a:lnSpc>
                <a:spcPts val="2500"/>
              </a:lnSpc>
            </a:pPr>
            <a:endParaRPr lang="en-US" sz="2000" spc="20" dirty="0">
              <a:solidFill>
                <a:srgbClr val="000000"/>
              </a:solidFill>
              <a:latin typeface="Telegraf" panose="020B0604020202020204" charset="0"/>
            </a:endParaRPr>
          </a:p>
          <a:p>
            <a:pPr marL="431805" lvl="1" indent="-215903">
              <a:lnSpc>
                <a:spcPts val="2500"/>
              </a:lnSpc>
              <a:buFont typeface="Arial"/>
              <a:buChar char="•"/>
            </a:pPr>
            <a:r>
              <a:rPr lang="en-US" sz="2000" spc="20" dirty="0">
                <a:solidFill>
                  <a:srgbClr val="000000"/>
                </a:solidFill>
                <a:latin typeface="Telegraf" panose="020B0604020202020204" charset="0"/>
              </a:rPr>
              <a:t> R</a:t>
            </a:r>
            <a:r>
              <a:rPr lang="en-US" sz="2000" spc="12" dirty="0">
                <a:solidFill>
                  <a:srgbClr val="000000"/>
                </a:solidFill>
                <a:latin typeface="Telegraf" panose="020B0604020202020204" charset="0"/>
              </a:rPr>
              <a:t>eplace light sets that have broken or cracked outlets, frayed or bare wires or loose connections.</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Follow the package directions on the number of light sets that can be plugged into one socket</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20" dirty="0">
                <a:solidFill>
                  <a:srgbClr val="000000"/>
                </a:solidFill>
                <a:latin typeface="Telegraf" panose="020B0604020202020204" charset="0"/>
              </a:rPr>
              <a:t>T</a:t>
            </a:r>
            <a:r>
              <a:rPr lang="en-US" sz="2000" spc="12" dirty="0">
                <a:solidFill>
                  <a:srgbClr val="000000"/>
                </a:solidFill>
                <a:latin typeface="Telegraf" panose="020B0604020202020204" charset="0"/>
              </a:rPr>
              <a:t>urn off all lights and decorations when you go to bed or leave the house.</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20" dirty="0">
                <a:solidFill>
                  <a:srgbClr val="000000"/>
                </a:solidFill>
                <a:latin typeface="Telegraf" panose="020B0604020202020204" charset="0"/>
              </a:rPr>
              <a:t>N</a:t>
            </a:r>
            <a:r>
              <a:rPr lang="en-US" sz="2000" spc="12" dirty="0">
                <a:solidFill>
                  <a:srgbClr val="000000"/>
                </a:solidFill>
                <a:latin typeface="Telegraf" panose="020B0604020202020204" charset="0"/>
              </a:rPr>
              <a:t>ever nail, tack or stress wiring when hanging lights and keep plugs off the ground away from puddles and snow.</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Avoid placing breakable ornaments or ones with small, detachable parts on lower tree branches where small children can reach them.</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20" dirty="0">
                <a:solidFill>
                  <a:srgbClr val="000000"/>
                </a:solidFill>
                <a:latin typeface="Telegraf" panose="020B0604020202020204" charset="0"/>
              </a:rPr>
              <a:t>Keep potentially poisonous plants – mistletoe, holly berries, Jerusalem cherry (also known as Christmas or winter cherry) and amaryllis away from children.</a:t>
            </a:r>
          </a:p>
        </p:txBody>
      </p:sp>
      <p:pic>
        <p:nvPicPr>
          <p:cNvPr id="5" name="Picture 5"/>
          <p:cNvPicPr>
            <a:picLocks noChangeAspect="1"/>
          </p:cNvPicPr>
          <p:nvPr/>
        </p:nvPicPr>
        <p:blipFill>
          <a:blip r:embed="rId3"/>
          <a:srcRect/>
          <a:stretch>
            <a:fillRect/>
          </a:stretch>
        </p:blipFill>
        <p:spPr>
          <a:xfrm>
            <a:off x="0" y="0"/>
            <a:ext cx="5477828" cy="8229600"/>
          </a:xfrm>
          <a:prstGeom prst="rect">
            <a:avLst/>
          </a:prstGeom>
        </p:spPr>
      </p:pic>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 y="643"/>
            <a:ext cx="18286857" cy="10286355"/>
          </a:xfrm>
          <a:prstGeom prst="rect">
            <a:avLst/>
          </a:prstGeom>
        </p:spPr>
      </p:pic>
    </p:spTree>
    <p:extLst>
      <p:ext uri="{BB962C8B-B14F-4D97-AF65-F5344CB8AC3E}">
        <p14:creationId xmlns:p14="http://schemas.microsoft.com/office/powerpoint/2010/main" val="731688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0D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20730" y="3569847"/>
            <a:ext cx="9434891" cy="5688453"/>
          </a:xfrm>
          <a:prstGeom prst="rect">
            <a:avLst/>
          </a:prstGeom>
        </p:spPr>
      </p:pic>
      <p:sp>
        <p:nvSpPr>
          <p:cNvPr id="3" name="TextBox 3"/>
          <p:cNvSpPr txBox="1"/>
          <p:nvPr/>
        </p:nvSpPr>
        <p:spPr>
          <a:xfrm>
            <a:off x="1028700" y="3560322"/>
            <a:ext cx="6495191" cy="5437771"/>
          </a:xfrm>
          <a:prstGeom prst="rect">
            <a:avLst/>
          </a:prstGeom>
        </p:spPr>
        <p:txBody>
          <a:bodyPr lIns="0" tIns="0" rIns="0" bIns="0" rtlCol="0" anchor="t">
            <a:spAutoFit/>
          </a:bodyPr>
          <a:lstStyle/>
          <a:p>
            <a:pPr marL="431805" lvl="1" indent="-215903">
              <a:lnSpc>
                <a:spcPts val="2500"/>
              </a:lnSpc>
              <a:buFont typeface="Arial"/>
              <a:buChar char="•"/>
            </a:pPr>
            <a:r>
              <a:rPr lang="en-US" sz="2000" spc="20" dirty="0">
                <a:solidFill>
                  <a:srgbClr val="000000"/>
                </a:solidFill>
                <a:latin typeface="Telegraf" panose="020B0604020202020204" charset="0"/>
              </a:rPr>
              <a:t>Toys are age-rated for safety, not for children’s intellect and physical ability, so choose toys in the correct age range.</a:t>
            </a:r>
          </a:p>
          <a:p>
            <a:pPr>
              <a:lnSpc>
                <a:spcPts val="2500"/>
              </a:lnSpc>
            </a:pPr>
            <a:endParaRPr lang="en-US" sz="2000" spc="20"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Choose toys for children under 3 that do not have small parts which could be choking hazards.</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For children under 10, avoid toys that must be plugged into an electrical outlet.</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Be cautious about toys that have button batteries or magnets, which can be harmful or fatal if swallowed.</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When giving riding toys, give the gift of appropriate safety gear, too; helmets should be worn at all times and sized to fit.</a:t>
            </a:r>
          </a:p>
        </p:txBody>
      </p:sp>
      <p:sp>
        <p:nvSpPr>
          <p:cNvPr id="4" name="TextBox 4"/>
          <p:cNvSpPr txBox="1"/>
          <p:nvPr/>
        </p:nvSpPr>
        <p:spPr>
          <a:xfrm>
            <a:off x="1028700" y="1763969"/>
            <a:ext cx="6363306" cy="1128707"/>
          </a:xfrm>
          <a:prstGeom prst="rect">
            <a:avLst/>
          </a:prstGeom>
        </p:spPr>
        <p:txBody>
          <a:bodyPr lIns="0" tIns="0" rIns="0" bIns="0" rtlCol="0" anchor="t">
            <a:spAutoFit/>
          </a:bodyPr>
          <a:lstStyle/>
          <a:p>
            <a:pPr algn="ctr">
              <a:lnSpc>
                <a:spcPts val="9334"/>
              </a:lnSpc>
              <a:spcBef>
                <a:spcPct val="0"/>
              </a:spcBef>
            </a:pPr>
            <a:r>
              <a:rPr lang="en-US" sz="6667" spc="66" dirty="0">
                <a:solidFill>
                  <a:srgbClr val="000000"/>
                </a:solidFill>
                <a:latin typeface="Cooper Hewitt Heavy"/>
              </a:rPr>
              <a:t> </a:t>
            </a:r>
            <a:r>
              <a:rPr lang="en-US" sz="6667" spc="66" dirty="0">
                <a:solidFill>
                  <a:srgbClr val="000000"/>
                </a:solidFill>
                <a:latin typeface="Telegraf Bold" panose="020B0604020202020204" charset="0"/>
              </a:rPr>
              <a:t>Gift Safety</a:t>
            </a:r>
          </a:p>
        </p:txBody>
      </p:sp>
      <p:sp>
        <p:nvSpPr>
          <p:cNvPr id="5" name="TextBox 5"/>
          <p:cNvSpPr txBox="1"/>
          <p:nvPr/>
        </p:nvSpPr>
        <p:spPr>
          <a:xfrm>
            <a:off x="12750702" y="771525"/>
            <a:ext cx="4508598" cy="40957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WINTER HOLIDAY 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072034" y="4229100"/>
            <a:ext cx="15187266" cy="1143903"/>
          </a:xfrm>
          <a:prstGeom prst="rect">
            <a:avLst/>
          </a:prstGeom>
        </p:spPr>
        <p:txBody>
          <a:bodyPr lIns="0" tIns="0" rIns="0" bIns="0" rtlCol="0" anchor="t">
            <a:spAutoFit/>
          </a:bodyPr>
          <a:lstStyle/>
          <a:p>
            <a:pPr algn="ctr">
              <a:lnSpc>
                <a:spcPts val="9519"/>
              </a:lnSpc>
            </a:pPr>
            <a:r>
              <a:rPr lang="en-US" sz="6799" dirty="0">
                <a:solidFill>
                  <a:srgbClr val="FFFFFF"/>
                </a:solidFill>
                <a:latin typeface="Telegraf Bold" panose="020B0604020202020204" charset="0"/>
              </a:rPr>
              <a:t>Preparing for Winter Weather</a:t>
            </a:r>
          </a:p>
        </p:txBody>
      </p:sp>
      <p:sp>
        <p:nvSpPr>
          <p:cNvPr id="3" name="TextBox 3"/>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31000"/>
          </a:blip>
          <a:srcRect l="10015" t="8482" r="22443" b="3454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221713" y="380998"/>
            <a:ext cx="4508598" cy="40322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WINTER SPORTS SAFETY</a:t>
            </a:r>
          </a:p>
        </p:txBody>
      </p:sp>
      <p:sp>
        <p:nvSpPr>
          <p:cNvPr id="3" name="TextBox 3"/>
          <p:cNvSpPr txBox="1"/>
          <p:nvPr/>
        </p:nvSpPr>
        <p:spPr>
          <a:xfrm>
            <a:off x="685800" y="499892"/>
            <a:ext cx="11256511" cy="1179810"/>
          </a:xfrm>
          <a:prstGeom prst="rect">
            <a:avLst/>
          </a:prstGeom>
        </p:spPr>
        <p:txBody>
          <a:bodyPr wrap="square" lIns="0" tIns="0" rIns="0" bIns="0" rtlCol="0" anchor="t">
            <a:spAutoFit/>
          </a:bodyPr>
          <a:lstStyle/>
          <a:p>
            <a:pPr algn="ctr">
              <a:lnSpc>
                <a:spcPts val="9194"/>
              </a:lnSpc>
              <a:spcBef>
                <a:spcPct val="0"/>
              </a:spcBef>
            </a:pPr>
            <a:r>
              <a:rPr lang="en-US" sz="6567" spc="65" dirty="0">
                <a:solidFill>
                  <a:srgbClr val="000000"/>
                </a:solidFill>
                <a:latin typeface="Telegraf Bold" panose="020B0604020202020204" charset="0"/>
              </a:rPr>
              <a:t>Winter Sports Safety</a:t>
            </a:r>
          </a:p>
        </p:txBody>
      </p:sp>
      <p:sp>
        <p:nvSpPr>
          <p:cNvPr id="4" name="TextBox 4"/>
          <p:cNvSpPr txBox="1"/>
          <p:nvPr/>
        </p:nvSpPr>
        <p:spPr>
          <a:xfrm>
            <a:off x="960518" y="1925939"/>
            <a:ext cx="11485111" cy="7655942"/>
          </a:xfrm>
          <a:prstGeom prst="rect">
            <a:avLst/>
          </a:prstGeom>
        </p:spPr>
        <p:txBody>
          <a:bodyPr lIns="0" tIns="0" rIns="0" bIns="0" rtlCol="0" anchor="t">
            <a:spAutoFit/>
          </a:bodyPr>
          <a:lstStyle/>
          <a:p>
            <a:pPr>
              <a:lnSpc>
                <a:spcPts val="2188"/>
              </a:lnSpc>
            </a:pPr>
            <a:r>
              <a:rPr lang="en-US" sz="2000" spc="19" dirty="0">
                <a:solidFill>
                  <a:srgbClr val="000000"/>
                </a:solidFill>
                <a:latin typeface="Telegraf" panose="020B0604020202020204" charset="0"/>
              </a:rPr>
              <a:t>Skiers and snowboarders, no matter how experienced, should never ski alone. Nor should they ski off designated trails.</a:t>
            </a:r>
          </a:p>
          <a:p>
            <a:pPr>
              <a:lnSpc>
                <a:spcPts val="2188"/>
              </a:lnSpc>
            </a:pPr>
            <a:endParaRPr lang="en-US" sz="2000" spc="19" dirty="0">
              <a:solidFill>
                <a:srgbClr val="000000"/>
              </a:solidFill>
              <a:latin typeface="Telegraf" panose="020B0604020202020204" charset="0"/>
            </a:endParaRPr>
          </a:p>
          <a:p>
            <a:pPr>
              <a:lnSpc>
                <a:spcPts val="2188"/>
              </a:lnSpc>
            </a:pPr>
            <a:r>
              <a:rPr lang="en-US" sz="2000" spc="11" dirty="0">
                <a:solidFill>
                  <a:srgbClr val="000000"/>
                </a:solidFill>
                <a:latin typeface="Telegraf" panose="020B0604020202020204" charset="0"/>
              </a:rPr>
              <a:t>Almost 200,000 people were treated at hospitals, doctors' offices and emergency rooms for winter sports-related injuries in 2018, according to the U.S. Consumer Product Safety Commission. This figure includes 76,000 injuries from snow skiing and 22,000 injuries from sledding and tobogganing.</a:t>
            </a:r>
          </a:p>
          <a:p>
            <a:pPr>
              <a:lnSpc>
                <a:spcPts val="2188"/>
              </a:lnSpc>
            </a:pPr>
            <a:endParaRPr lang="en-US" sz="1111" spc="11" dirty="0">
              <a:solidFill>
                <a:srgbClr val="000000"/>
              </a:solidFill>
              <a:latin typeface="Arimo"/>
            </a:endParaRPr>
          </a:p>
          <a:p>
            <a:pPr>
              <a:lnSpc>
                <a:spcPts val="2533"/>
              </a:lnSpc>
            </a:pPr>
            <a:r>
              <a:rPr lang="en-US" sz="2222" b="1" spc="22" dirty="0">
                <a:solidFill>
                  <a:srgbClr val="000000"/>
                </a:solidFill>
                <a:latin typeface="Telegraf" panose="020B0604020202020204" charset="0"/>
              </a:rPr>
              <a:t>Safety Tips</a:t>
            </a:r>
          </a:p>
          <a:p>
            <a:pPr>
              <a:lnSpc>
                <a:spcPts val="2188"/>
              </a:lnSpc>
            </a:pPr>
            <a:endParaRPr lang="en-US" sz="2222" spc="22" dirty="0">
              <a:solidFill>
                <a:srgbClr val="000000"/>
              </a:solidFill>
              <a:latin typeface="Poppins Light Bold"/>
            </a:endParaRPr>
          </a:p>
          <a:p>
            <a:pPr marL="414441" lvl="1" indent="-207220">
              <a:lnSpc>
                <a:spcPts val="2188"/>
              </a:lnSpc>
              <a:buFont typeface="Arial"/>
              <a:buChar char="•"/>
            </a:pPr>
            <a:r>
              <a:rPr lang="en-US" sz="1919" spc="19" dirty="0">
                <a:solidFill>
                  <a:srgbClr val="000000"/>
                </a:solidFill>
                <a:latin typeface="Telegraf" panose="020B0604020202020204" charset="0"/>
              </a:rPr>
              <a:t>Get in shape for the season and not just the week before a ski trip; a regular exercise routine will help reduce fatigue and injury.</a:t>
            </a:r>
          </a:p>
          <a:p>
            <a:pPr>
              <a:lnSpc>
                <a:spcPts val="2188"/>
              </a:lnSpc>
            </a:pPr>
            <a:endParaRPr lang="en-US" sz="1919" spc="19" dirty="0">
              <a:solidFill>
                <a:srgbClr val="000000"/>
              </a:solidFill>
              <a:latin typeface="Telegraf" panose="020B0604020202020204" charset="0"/>
            </a:endParaRPr>
          </a:p>
          <a:p>
            <a:pPr marL="414441" lvl="1" indent="-207220">
              <a:lnSpc>
                <a:spcPts val="2188"/>
              </a:lnSpc>
              <a:buFont typeface="Arial"/>
              <a:buChar char="•"/>
            </a:pPr>
            <a:r>
              <a:rPr lang="en-US" sz="1919" spc="19" dirty="0">
                <a:solidFill>
                  <a:srgbClr val="000000"/>
                </a:solidFill>
                <a:latin typeface="Telegraf" panose="020B0604020202020204" charset="0"/>
              </a:rPr>
              <a:t>Beginners should invest in proper instruction, including learning how to fall and get back up; experienced skiers and snowboarders should take a refresher course.</a:t>
            </a:r>
          </a:p>
          <a:p>
            <a:pPr>
              <a:lnSpc>
                <a:spcPts val="2188"/>
              </a:lnSpc>
            </a:pPr>
            <a:endParaRPr lang="en-US" sz="1919" spc="19" dirty="0">
              <a:solidFill>
                <a:srgbClr val="000000"/>
              </a:solidFill>
              <a:latin typeface="Telegraf" panose="020B0604020202020204" charset="0"/>
            </a:endParaRPr>
          </a:p>
          <a:p>
            <a:pPr marL="414441" lvl="1" indent="-207220">
              <a:lnSpc>
                <a:spcPts val="2188"/>
              </a:lnSpc>
              <a:buFont typeface="Arial"/>
              <a:buChar char="•"/>
            </a:pPr>
            <a:r>
              <a:rPr lang="en-US" sz="1919" spc="19" dirty="0">
                <a:solidFill>
                  <a:srgbClr val="000000"/>
                </a:solidFill>
                <a:latin typeface="Telegraf" panose="020B0604020202020204" charset="0"/>
              </a:rPr>
              <a:t>Always know the weather conditions before heading to the slopes; time of day can also affect visibility and make obstacles difficult to see.</a:t>
            </a:r>
          </a:p>
          <a:p>
            <a:pPr>
              <a:lnSpc>
                <a:spcPts val="2188"/>
              </a:lnSpc>
            </a:pPr>
            <a:endParaRPr lang="en-US" sz="1919" spc="19" dirty="0">
              <a:solidFill>
                <a:srgbClr val="000000"/>
              </a:solidFill>
              <a:latin typeface="Telegraf" panose="020B0604020202020204" charset="0"/>
            </a:endParaRPr>
          </a:p>
          <a:p>
            <a:pPr marL="414441" lvl="1" indent="-207220">
              <a:lnSpc>
                <a:spcPts val="2188"/>
              </a:lnSpc>
              <a:buFont typeface="Arial"/>
              <a:buChar char="•"/>
            </a:pPr>
            <a:r>
              <a:rPr lang="en-US" sz="1919" spc="19" dirty="0">
                <a:solidFill>
                  <a:srgbClr val="000000"/>
                </a:solidFill>
                <a:latin typeface="Telegraf" panose="020B0604020202020204" charset="0"/>
              </a:rPr>
              <a:t>Give skiers and snowboarders in front of you the right of way; they most likely can't see you.</a:t>
            </a:r>
          </a:p>
          <a:p>
            <a:pPr>
              <a:lnSpc>
                <a:spcPts val="2188"/>
              </a:lnSpc>
            </a:pPr>
            <a:endParaRPr lang="en-US" sz="1919" spc="19" dirty="0">
              <a:solidFill>
                <a:srgbClr val="000000"/>
              </a:solidFill>
              <a:latin typeface="Telegraf" panose="020B0604020202020204" charset="0"/>
            </a:endParaRPr>
          </a:p>
          <a:p>
            <a:pPr marL="414441" lvl="1" indent="-207220">
              <a:lnSpc>
                <a:spcPts val="2188"/>
              </a:lnSpc>
              <a:buFont typeface="Arial"/>
              <a:buChar char="•"/>
            </a:pPr>
            <a:r>
              <a:rPr lang="en-US" sz="1919" spc="19" dirty="0">
                <a:solidFill>
                  <a:srgbClr val="000000"/>
                </a:solidFill>
                <a:latin typeface="Telegraf" panose="020B0604020202020204" charset="0"/>
              </a:rPr>
              <a:t>If you have to stop, stop on the side of a run, not in the middle.</a:t>
            </a:r>
          </a:p>
          <a:p>
            <a:pPr>
              <a:lnSpc>
                <a:spcPts val="2188"/>
              </a:lnSpc>
            </a:pPr>
            <a:endParaRPr lang="en-US" sz="1919" spc="19" dirty="0">
              <a:solidFill>
                <a:srgbClr val="000000"/>
              </a:solidFill>
              <a:latin typeface="Telegraf" panose="020B0604020202020204" charset="0"/>
            </a:endParaRPr>
          </a:p>
          <a:p>
            <a:pPr marL="414441" lvl="1" indent="-207220">
              <a:lnSpc>
                <a:spcPts val="2188"/>
              </a:lnSpc>
              <a:buFont typeface="Arial"/>
              <a:buChar char="•"/>
            </a:pPr>
            <a:r>
              <a:rPr lang="en-US" sz="1919" spc="19" dirty="0">
                <a:solidFill>
                  <a:srgbClr val="000000"/>
                </a:solidFill>
                <a:latin typeface="Telegraf" panose="020B0604020202020204" charset="0"/>
              </a:rPr>
              <a:t>Helmets reduce head injuries. However, even though helmet use has increased over the years, traumatic brain injuries still can occur with helmet use. </a:t>
            </a:r>
          </a:p>
          <a:p>
            <a:pPr>
              <a:lnSpc>
                <a:spcPts val="2188"/>
              </a:lnSpc>
            </a:pPr>
            <a:endParaRPr lang="en-US" sz="1919" spc="19" dirty="0">
              <a:solidFill>
                <a:srgbClr val="000000"/>
              </a:solidFill>
              <a:latin typeface="Telegraf" panose="020B0604020202020204" charset="0"/>
            </a:endParaRPr>
          </a:p>
          <a:p>
            <a:pPr marL="414441" lvl="1" indent="-207220">
              <a:lnSpc>
                <a:spcPts val="2188"/>
              </a:lnSpc>
              <a:buFont typeface="Arial"/>
              <a:buChar char="•"/>
            </a:pPr>
            <a:r>
              <a:rPr lang="en-US" sz="1919" spc="19" dirty="0">
                <a:solidFill>
                  <a:srgbClr val="000000"/>
                </a:solidFill>
                <a:latin typeface="Telegraf" panose="020B0604020202020204" charset="0"/>
              </a:rPr>
              <a:t>Severe injury and death are prevented by avoiding risk-taking behaviors. </a:t>
            </a:r>
          </a:p>
        </p:txBody>
      </p:sp>
      <p:pic>
        <p:nvPicPr>
          <p:cNvPr id="5" name="Picture 5"/>
          <p:cNvPicPr>
            <a:picLocks noChangeAspect="1"/>
          </p:cNvPicPr>
          <p:nvPr/>
        </p:nvPicPr>
        <p:blipFill>
          <a:blip r:embed="rId4"/>
          <a:srcRect l="10942" t="18339" r="65335" b="37644"/>
          <a:stretch>
            <a:fillRect/>
          </a:stretch>
        </p:blipFill>
        <p:spPr>
          <a:xfrm>
            <a:off x="11226915" y="1219200"/>
            <a:ext cx="7061085" cy="8737453"/>
          </a:xfrm>
          <a:prstGeom prst="rect">
            <a:avLst/>
          </a:prstGeom>
        </p:spPr>
      </p:pic>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alphaModFix amt="27000"/>
          </a:blip>
          <a:srcRect l="23261" t="36140" r="1053"/>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4131" t="15926" r="39897"/>
          <a:stretch>
            <a:fillRect/>
          </a:stretch>
        </p:blipFill>
        <p:spPr>
          <a:xfrm>
            <a:off x="0" y="-3325290"/>
            <a:ext cx="8736194" cy="13612290"/>
          </a:xfrm>
          <a:prstGeom prst="rect">
            <a:avLst/>
          </a:prstGeom>
        </p:spPr>
      </p:pic>
      <p:sp>
        <p:nvSpPr>
          <p:cNvPr id="3" name="TextBox 3"/>
          <p:cNvSpPr txBox="1"/>
          <p:nvPr/>
        </p:nvSpPr>
        <p:spPr>
          <a:xfrm>
            <a:off x="10934849" y="438150"/>
            <a:ext cx="6324451" cy="40322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WINTER-RELATED ACTIVITIES</a:t>
            </a:r>
          </a:p>
        </p:txBody>
      </p:sp>
      <p:sp>
        <p:nvSpPr>
          <p:cNvPr id="4" name="TextBox 4"/>
          <p:cNvSpPr txBox="1"/>
          <p:nvPr/>
        </p:nvSpPr>
        <p:spPr>
          <a:xfrm>
            <a:off x="8810263" y="3078162"/>
            <a:ext cx="8449037" cy="6078972"/>
          </a:xfrm>
          <a:prstGeom prst="rect">
            <a:avLst/>
          </a:prstGeom>
        </p:spPr>
        <p:txBody>
          <a:bodyPr lIns="0" tIns="0" rIns="0" bIns="0" rtlCol="0" anchor="t">
            <a:spAutoFit/>
          </a:bodyPr>
          <a:lstStyle/>
          <a:p>
            <a:pPr>
              <a:lnSpc>
                <a:spcPts val="2500"/>
              </a:lnSpc>
            </a:pPr>
            <a:endParaRPr dirty="0"/>
          </a:p>
          <a:p>
            <a:pPr marL="431805" lvl="1" indent="-215903">
              <a:lnSpc>
                <a:spcPts val="2500"/>
              </a:lnSpc>
              <a:buFont typeface="Arial"/>
              <a:buChar char="•"/>
            </a:pPr>
            <a:r>
              <a:rPr lang="en-US" sz="2000" spc="12" dirty="0">
                <a:solidFill>
                  <a:srgbClr val="000000"/>
                </a:solidFill>
                <a:latin typeface="Telegraf" panose="020B0604020202020204" charset="0"/>
              </a:rPr>
              <a:t>It is important that powered equipment such as snow blowers are properly grounded to protect workers from electric shock or electrocution.</a:t>
            </a:r>
          </a:p>
          <a:p>
            <a:pPr>
              <a:lnSpc>
                <a:spcPts val="2500"/>
              </a:lnSpc>
            </a:pPr>
            <a:r>
              <a:rPr lang="en-US" sz="2000" spc="12" dirty="0">
                <a:solidFill>
                  <a:srgbClr val="000000"/>
                </a:solidFill>
                <a:latin typeface="Telegraf" panose="020B0604020202020204" charset="0"/>
              </a:rPr>
              <a:t> </a:t>
            </a:r>
          </a:p>
          <a:p>
            <a:pPr marL="431805" lvl="1" indent="-215903">
              <a:lnSpc>
                <a:spcPts val="2500"/>
              </a:lnSpc>
              <a:buFont typeface="Arial"/>
              <a:buChar char="•"/>
            </a:pPr>
            <a:r>
              <a:rPr lang="en-US" sz="2000" spc="12" dirty="0">
                <a:solidFill>
                  <a:srgbClr val="000000"/>
                </a:solidFill>
                <a:latin typeface="Telegraf" panose="020B0604020202020204" charset="0"/>
              </a:rPr>
              <a:t>When performing maintenance or cleaning, ensure the equipment is properly guarded and is disconnected from power sources.</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Snow blowers commonly cause lacerations or amputations when operators attempt to clear jams while equipment is on. </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Never attempt to clear a jam by hand. First, turn the snow blower off and wait for all moving parts to stop, and then use a long stick to clear wet snow or debris from the machine.</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12" dirty="0">
                <a:solidFill>
                  <a:srgbClr val="000000"/>
                </a:solidFill>
                <a:latin typeface="Telegraf" panose="020B0604020202020204" charset="0"/>
              </a:rPr>
              <a:t>Keep your hands and feet away from moving parts. </a:t>
            </a:r>
          </a:p>
          <a:p>
            <a:pPr>
              <a:lnSpc>
                <a:spcPts val="2500"/>
              </a:lnSpc>
            </a:pPr>
            <a:endParaRPr lang="en-US" sz="2000" spc="12" dirty="0">
              <a:solidFill>
                <a:srgbClr val="000000"/>
              </a:solidFill>
              <a:latin typeface="Telegraf" panose="020B0604020202020204" charset="0"/>
            </a:endParaRPr>
          </a:p>
          <a:p>
            <a:pPr marL="431805" lvl="1" indent="-215903">
              <a:lnSpc>
                <a:spcPts val="2500"/>
              </a:lnSpc>
              <a:buFont typeface="Arial"/>
              <a:buChar char="•"/>
            </a:pPr>
            <a:r>
              <a:rPr lang="en-US" sz="2000" spc="20" dirty="0">
                <a:solidFill>
                  <a:srgbClr val="000000"/>
                </a:solidFill>
                <a:latin typeface="Telegraf" panose="020B0604020202020204" charset="0"/>
              </a:rPr>
              <a:t>F</a:t>
            </a:r>
            <a:r>
              <a:rPr lang="en-US" sz="2000" spc="12" dirty="0">
                <a:solidFill>
                  <a:srgbClr val="000000"/>
                </a:solidFill>
                <a:latin typeface="Telegraf" panose="020B0604020202020204" charset="0"/>
              </a:rPr>
              <a:t>uel a snow blower before starting the machine; do not add fuel when the equipment is running or when the engine is hot.</a:t>
            </a:r>
          </a:p>
        </p:txBody>
      </p:sp>
      <p:sp>
        <p:nvSpPr>
          <p:cNvPr id="5" name="TextBox 5"/>
          <p:cNvSpPr txBox="1"/>
          <p:nvPr/>
        </p:nvSpPr>
        <p:spPr>
          <a:xfrm>
            <a:off x="8507745" y="1790700"/>
            <a:ext cx="8953500" cy="1192634"/>
          </a:xfrm>
          <a:prstGeom prst="rect">
            <a:avLst/>
          </a:prstGeom>
        </p:spPr>
        <p:txBody>
          <a:bodyPr wrap="square" lIns="0" tIns="0" rIns="0" bIns="0" rtlCol="0" anchor="t">
            <a:spAutoFit/>
          </a:bodyPr>
          <a:lstStyle/>
          <a:p>
            <a:pPr>
              <a:lnSpc>
                <a:spcPts val="9334"/>
              </a:lnSpc>
              <a:spcBef>
                <a:spcPct val="0"/>
              </a:spcBef>
            </a:pPr>
            <a:r>
              <a:rPr lang="en-US" sz="6667" spc="66" dirty="0" smtClean="0">
                <a:solidFill>
                  <a:srgbClr val="000000"/>
                </a:solidFill>
                <a:latin typeface="Telegraf Bold" panose="020B0604020202020204" charset="0"/>
              </a:rPr>
              <a:t>Snow blower </a:t>
            </a:r>
            <a:r>
              <a:rPr lang="en-US" sz="6667" spc="66" dirty="0">
                <a:solidFill>
                  <a:srgbClr val="000000"/>
                </a:solidFill>
                <a:latin typeface="Telegraf Bold" panose="020B0604020202020204" charset="0"/>
              </a:rPr>
              <a:t>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alphaModFix amt="27000"/>
          </a:blip>
          <a:srcRect t="5024" b="6392"/>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5786" t="9553" r="47009" b="27814"/>
          <a:stretch>
            <a:fillRect/>
          </a:stretch>
        </p:blipFill>
        <p:spPr>
          <a:xfrm>
            <a:off x="2241115" y="-1147225"/>
            <a:ext cx="8034876" cy="10405525"/>
          </a:xfrm>
          <a:prstGeom prst="rect">
            <a:avLst/>
          </a:prstGeom>
        </p:spPr>
      </p:pic>
      <p:sp>
        <p:nvSpPr>
          <p:cNvPr id="3" name="TextBox 3"/>
          <p:cNvSpPr txBox="1"/>
          <p:nvPr/>
        </p:nvSpPr>
        <p:spPr>
          <a:xfrm>
            <a:off x="10934849" y="438150"/>
            <a:ext cx="6324451" cy="40322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WINTER-RELATED ACTIVITIES</a:t>
            </a:r>
          </a:p>
        </p:txBody>
      </p:sp>
      <p:sp>
        <p:nvSpPr>
          <p:cNvPr id="4" name="TextBox 4"/>
          <p:cNvSpPr txBox="1"/>
          <p:nvPr/>
        </p:nvSpPr>
        <p:spPr>
          <a:xfrm>
            <a:off x="10363201" y="3308509"/>
            <a:ext cx="7010400" cy="5463034"/>
          </a:xfrm>
          <a:prstGeom prst="rect">
            <a:avLst/>
          </a:prstGeom>
        </p:spPr>
        <p:txBody>
          <a:bodyPr wrap="square" lIns="0" tIns="0" rIns="0" bIns="0" rtlCol="0" anchor="t">
            <a:spAutoFit/>
          </a:bodyPr>
          <a:lstStyle/>
          <a:p>
            <a:pPr>
              <a:lnSpc>
                <a:spcPts val="2625"/>
              </a:lnSpc>
            </a:pPr>
            <a:endParaRPr dirty="0"/>
          </a:p>
          <a:p>
            <a:pPr>
              <a:lnSpc>
                <a:spcPts val="2500"/>
              </a:lnSpc>
            </a:pPr>
            <a:r>
              <a:rPr lang="en-US" sz="2000" spc="20" dirty="0">
                <a:solidFill>
                  <a:srgbClr val="000000"/>
                </a:solidFill>
                <a:latin typeface="Telegraf" panose="020B0604020202020204" charset="0"/>
              </a:rPr>
              <a:t>Shoveling snow can be a strenuous activity, particularly because cold weather can tax a body. There is a potential for exhaustion, dehydration, back injuries or heart attacks. </a:t>
            </a:r>
          </a:p>
          <a:p>
            <a:pPr>
              <a:lnSpc>
                <a:spcPts val="2500"/>
              </a:lnSpc>
            </a:pPr>
            <a:endParaRPr lang="en-US" sz="2000" spc="20" dirty="0">
              <a:solidFill>
                <a:srgbClr val="000000"/>
              </a:solidFill>
              <a:latin typeface="Telegraf" panose="020B0604020202020204" charset="0"/>
            </a:endParaRPr>
          </a:p>
          <a:p>
            <a:pPr>
              <a:lnSpc>
                <a:spcPts val="2500"/>
              </a:lnSpc>
            </a:pPr>
            <a:r>
              <a:rPr lang="en-US" sz="2000" spc="20" dirty="0">
                <a:solidFill>
                  <a:srgbClr val="000000"/>
                </a:solidFill>
                <a:latin typeface="Telegraf" panose="020B0604020202020204" charset="0"/>
              </a:rPr>
              <a:t>During snow removal, in addition to following tips for avoiding cold stress, such as taking frequent breaks in warm areas, there are other precautions people can take to avoid injury.</a:t>
            </a:r>
          </a:p>
          <a:p>
            <a:pPr>
              <a:lnSpc>
                <a:spcPts val="2500"/>
              </a:lnSpc>
            </a:pPr>
            <a:endParaRPr lang="en-US" sz="2000" spc="20" dirty="0">
              <a:solidFill>
                <a:srgbClr val="000000"/>
              </a:solidFill>
              <a:latin typeface="Telegraf" panose="020B0604020202020204" charset="0"/>
            </a:endParaRPr>
          </a:p>
          <a:p>
            <a:pPr marL="431805" lvl="1" indent="-215903">
              <a:lnSpc>
                <a:spcPts val="2500"/>
              </a:lnSpc>
              <a:buFont typeface="Arial"/>
              <a:buChar char="•"/>
            </a:pPr>
            <a:r>
              <a:rPr lang="en-US" sz="2000" spc="20" dirty="0">
                <a:solidFill>
                  <a:srgbClr val="000000"/>
                </a:solidFill>
                <a:latin typeface="Telegraf" panose="020B0604020202020204" charset="0"/>
              </a:rPr>
              <a:t>Warm up before the activity, scoop small amounts of snow at a time and where possible, push the snow instead of lifting it. </a:t>
            </a:r>
          </a:p>
          <a:p>
            <a:pPr>
              <a:lnSpc>
                <a:spcPts val="2500"/>
              </a:lnSpc>
            </a:pPr>
            <a:endParaRPr lang="en-US" sz="2000" spc="20" dirty="0">
              <a:solidFill>
                <a:srgbClr val="000000"/>
              </a:solidFill>
              <a:latin typeface="Telegraf" panose="020B0604020202020204" charset="0"/>
            </a:endParaRPr>
          </a:p>
          <a:p>
            <a:pPr marL="431805" lvl="1" indent="-215903">
              <a:lnSpc>
                <a:spcPts val="2500"/>
              </a:lnSpc>
              <a:buFont typeface="Arial"/>
              <a:buChar char="•"/>
            </a:pPr>
            <a:r>
              <a:rPr lang="en-US" sz="2000" spc="20" dirty="0">
                <a:solidFill>
                  <a:srgbClr val="000000"/>
                </a:solidFill>
                <a:latin typeface="Telegraf" panose="020B0604020202020204" charset="0"/>
              </a:rPr>
              <a:t>Use proper lifting techniques to avoid back and other injuries when shoveling snow: keep the back straight, lift with the legs and do not turn or twist the body.</a:t>
            </a:r>
          </a:p>
        </p:txBody>
      </p:sp>
      <p:sp>
        <p:nvSpPr>
          <p:cNvPr id="5" name="TextBox 5"/>
          <p:cNvSpPr txBox="1"/>
          <p:nvPr/>
        </p:nvSpPr>
        <p:spPr>
          <a:xfrm>
            <a:off x="10275991" y="1988783"/>
            <a:ext cx="7812379" cy="1192634"/>
          </a:xfrm>
          <a:prstGeom prst="rect">
            <a:avLst/>
          </a:prstGeom>
        </p:spPr>
        <p:txBody>
          <a:bodyPr wrap="square" lIns="0" tIns="0" rIns="0" bIns="0" rtlCol="0" anchor="t">
            <a:spAutoFit/>
          </a:bodyPr>
          <a:lstStyle/>
          <a:p>
            <a:pPr algn="just">
              <a:lnSpc>
                <a:spcPts val="9334"/>
              </a:lnSpc>
              <a:spcBef>
                <a:spcPct val="0"/>
              </a:spcBef>
            </a:pPr>
            <a:r>
              <a:rPr lang="en-US" sz="6667" spc="66" dirty="0">
                <a:solidFill>
                  <a:srgbClr val="000000"/>
                </a:solidFill>
                <a:latin typeface="Telegraf Bold" panose="020B0604020202020204" charset="0"/>
              </a:rPr>
              <a:t>Shoveling 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b="25000"/>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9169" t="23648" r="41988" b="9652"/>
          <a:stretch>
            <a:fillRect/>
          </a:stretch>
        </p:blipFill>
        <p:spPr>
          <a:xfrm>
            <a:off x="13654374" y="3769262"/>
            <a:ext cx="4019461" cy="5489038"/>
          </a:xfrm>
          <a:prstGeom prst="rect">
            <a:avLst/>
          </a:prstGeom>
        </p:spPr>
      </p:pic>
      <p:sp>
        <p:nvSpPr>
          <p:cNvPr id="3" name="TextBox 3"/>
          <p:cNvSpPr txBox="1"/>
          <p:nvPr/>
        </p:nvSpPr>
        <p:spPr>
          <a:xfrm>
            <a:off x="351248" y="1152525"/>
            <a:ext cx="17322585" cy="633700"/>
          </a:xfrm>
          <a:prstGeom prst="rect">
            <a:avLst/>
          </a:prstGeom>
        </p:spPr>
        <p:txBody>
          <a:bodyPr wrap="square" lIns="0" tIns="0" rIns="0" bIns="0" rtlCol="0" anchor="t">
            <a:spAutoFit/>
          </a:bodyPr>
          <a:lstStyle/>
          <a:p>
            <a:pPr algn="ctr">
              <a:lnSpc>
                <a:spcPts val="4669"/>
              </a:lnSpc>
            </a:pPr>
            <a:r>
              <a:rPr lang="en-US" sz="5367" spc="53" dirty="0">
                <a:solidFill>
                  <a:srgbClr val="000000"/>
                </a:solidFill>
                <a:latin typeface="Telegraf Bold" panose="020B0604020202020204" charset="0"/>
              </a:rPr>
              <a:t>Stay on your feet in wet or icy </a:t>
            </a:r>
            <a:r>
              <a:rPr lang="en-US" sz="5367" spc="53" dirty="0" smtClean="0">
                <a:solidFill>
                  <a:srgbClr val="000000"/>
                </a:solidFill>
                <a:latin typeface="Telegraf Bold" panose="020B0604020202020204" charset="0"/>
              </a:rPr>
              <a:t>weather</a:t>
            </a:r>
            <a:endParaRPr lang="en-US" sz="5367" spc="53" dirty="0">
              <a:solidFill>
                <a:srgbClr val="000000"/>
              </a:solidFill>
              <a:latin typeface="Telegraf Bold" panose="020B0604020202020204" charset="0"/>
            </a:endParaRPr>
          </a:p>
        </p:txBody>
      </p:sp>
      <p:sp>
        <p:nvSpPr>
          <p:cNvPr id="4" name="TextBox 4"/>
          <p:cNvSpPr txBox="1"/>
          <p:nvPr/>
        </p:nvSpPr>
        <p:spPr>
          <a:xfrm>
            <a:off x="328057" y="2054571"/>
            <a:ext cx="17084461" cy="1693156"/>
          </a:xfrm>
          <a:prstGeom prst="rect">
            <a:avLst/>
          </a:prstGeom>
        </p:spPr>
        <p:txBody>
          <a:bodyPr lIns="0" tIns="0" rIns="0" bIns="0" rtlCol="0" anchor="t">
            <a:spAutoFit/>
          </a:bodyPr>
          <a:lstStyle/>
          <a:p>
            <a:pPr marL="453395" lvl="1" indent="-226697">
              <a:lnSpc>
                <a:spcPts val="2121"/>
              </a:lnSpc>
              <a:buFont typeface="Arial"/>
              <a:buChar char="•"/>
            </a:pPr>
            <a:r>
              <a:rPr lang="en-US" sz="2000" spc="21" dirty="0">
                <a:solidFill>
                  <a:srgbClr val="000000"/>
                </a:solidFill>
                <a:latin typeface="Telegraf" panose="020B0604020202020204" charset="0"/>
              </a:rPr>
              <a:t>Wear proper footwear that is right for the weather. Non-skid boots or shoes with plenty of traction can help prevent falls in wet or snowy weather. Wet grass can be as slippery as an icy sidewalk, so plan accordingly.</a:t>
            </a:r>
          </a:p>
          <a:p>
            <a:pPr>
              <a:lnSpc>
                <a:spcPts val="2121"/>
              </a:lnSpc>
            </a:pPr>
            <a:r>
              <a:rPr lang="en-US" sz="2000" spc="21" dirty="0">
                <a:solidFill>
                  <a:srgbClr val="000000"/>
                </a:solidFill>
                <a:latin typeface="Telegraf" panose="020B0604020202020204" charset="0"/>
              </a:rPr>
              <a:t> </a:t>
            </a:r>
          </a:p>
          <a:p>
            <a:pPr marL="453395" lvl="1" indent="-226697">
              <a:lnSpc>
                <a:spcPts val="2121"/>
              </a:lnSpc>
              <a:buFont typeface="Arial"/>
              <a:buChar char="•"/>
            </a:pPr>
            <a:r>
              <a:rPr lang="en-US" sz="2000" spc="12" dirty="0">
                <a:solidFill>
                  <a:srgbClr val="000000"/>
                </a:solidFill>
                <a:latin typeface="Telegraf" panose="020B0604020202020204" charset="0"/>
              </a:rPr>
              <a:t>Keep your driveway, walkways and stairs clear and free of leaves. As they accumulate or get wet, leaves become slippery.</a:t>
            </a:r>
          </a:p>
          <a:p>
            <a:pPr>
              <a:lnSpc>
                <a:spcPts val="2121"/>
              </a:lnSpc>
            </a:pPr>
            <a:endParaRPr lang="en-US" sz="2000" spc="12" dirty="0">
              <a:solidFill>
                <a:srgbClr val="000000"/>
              </a:solidFill>
              <a:latin typeface="Telegraf" panose="020B0604020202020204" charset="0"/>
            </a:endParaRPr>
          </a:p>
          <a:p>
            <a:pPr marL="453395" lvl="1" indent="-226697">
              <a:lnSpc>
                <a:spcPts val="2940"/>
              </a:lnSpc>
              <a:buFont typeface="Arial"/>
              <a:buChar char="•"/>
            </a:pPr>
            <a:r>
              <a:rPr lang="en-US" sz="2000" spc="12" dirty="0">
                <a:solidFill>
                  <a:srgbClr val="000000"/>
                </a:solidFill>
                <a:latin typeface="Telegraf" panose="020B0604020202020204" charset="0"/>
              </a:rPr>
              <a:t>Apply de-icing materials such as salt to reduce ice buildup.</a:t>
            </a:r>
          </a:p>
        </p:txBody>
      </p:sp>
      <p:sp>
        <p:nvSpPr>
          <p:cNvPr id="5" name="TextBox 5"/>
          <p:cNvSpPr txBox="1"/>
          <p:nvPr/>
        </p:nvSpPr>
        <p:spPr>
          <a:xfrm>
            <a:off x="351248" y="4773717"/>
            <a:ext cx="10044756" cy="1474470"/>
          </a:xfrm>
          <a:prstGeom prst="rect">
            <a:avLst/>
          </a:prstGeom>
        </p:spPr>
        <p:txBody>
          <a:bodyPr lIns="0" tIns="0" rIns="0" bIns="0" rtlCol="0" anchor="t">
            <a:spAutoFit/>
          </a:bodyPr>
          <a:lstStyle/>
          <a:p>
            <a:pPr marL="431796" lvl="1" indent="-215898">
              <a:lnSpc>
                <a:spcPts val="2339"/>
              </a:lnSpc>
              <a:buFont typeface="Arial"/>
              <a:buChar char="•"/>
            </a:pPr>
            <a:r>
              <a:rPr lang="en-US" sz="1999" spc="19" dirty="0">
                <a:solidFill>
                  <a:srgbClr val="000000"/>
                </a:solidFill>
                <a:latin typeface="Telegraf" panose="020B0604020202020204" charset="0"/>
              </a:rPr>
              <a:t>Pay attention to where you’re going, stay on cleared sidewalks and paths and keep an eye out for patches of black ice.</a:t>
            </a:r>
          </a:p>
          <a:p>
            <a:pPr>
              <a:lnSpc>
                <a:spcPts val="2339"/>
              </a:lnSpc>
            </a:pPr>
            <a:r>
              <a:rPr lang="en-US" sz="1999" spc="19" dirty="0">
                <a:solidFill>
                  <a:srgbClr val="000000"/>
                </a:solidFill>
                <a:latin typeface="Telegraf" panose="020B0604020202020204" charset="0"/>
              </a:rPr>
              <a:t> </a:t>
            </a:r>
          </a:p>
          <a:p>
            <a:pPr marL="431796" lvl="1" indent="-215898">
              <a:lnSpc>
                <a:spcPts val="2339"/>
              </a:lnSpc>
              <a:buFont typeface="Arial"/>
              <a:buChar char="•"/>
            </a:pPr>
            <a:r>
              <a:rPr lang="en-US" sz="1999" spc="19" dirty="0">
                <a:solidFill>
                  <a:srgbClr val="000000"/>
                </a:solidFill>
                <a:latin typeface="Telegraf" panose="020B0604020202020204" charset="0"/>
              </a:rPr>
              <a:t>Use handrails where available to help keep your balance </a:t>
            </a:r>
            <a:r>
              <a:rPr lang="en-US" sz="1999" spc="19" dirty="0" smtClean="0">
                <a:solidFill>
                  <a:srgbClr val="000000"/>
                </a:solidFill>
                <a:latin typeface="Telegraf" panose="020B0604020202020204" charset="0"/>
              </a:rPr>
              <a:t>when </a:t>
            </a:r>
            <a:r>
              <a:rPr lang="en-US" sz="1999" spc="19" dirty="0">
                <a:solidFill>
                  <a:srgbClr val="000000"/>
                </a:solidFill>
                <a:latin typeface="Telegraf" panose="020B0604020202020204" charset="0"/>
              </a:rPr>
              <a:t>walkways or steps may be slick.</a:t>
            </a:r>
          </a:p>
        </p:txBody>
      </p:sp>
      <p:sp>
        <p:nvSpPr>
          <p:cNvPr id="6" name="TextBox 6"/>
          <p:cNvSpPr txBox="1"/>
          <p:nvPr/>
        </p:nvSpPr>
        <p:spPr>
          <a:xfrm>
            <a:off x="11349383" y="404132"/>
            <a:ext cx="6324451" cy="40957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WINTER-RELATED SLIPS, TRIPS AND FALLS</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25</a:t>
            </a:r>
          </a:p>
        </p:txBody>
      </p:sp>
      <p:sp>
        <p:nvSpPr>
          <p:cNvPr id="8" name="TextBox 8"/>
          <p:cNvSpPr txBox="1"/>
          <p:nvPr/>
        </p:nvSpPr>
        <p:spPr>
          <a:xfrm>
            <a:off x="324744" y="3991225"/>
            <a:ext cx="11913737" cy="538994"/>
          </a:xfrm>
          <a:prstGeom prst="rect">
            <a:avLst/>
          </a:prstGeom>
        </p:spPr>
        <p:txBody>
          <a:bodyPr lIns="0" tIns="0" rIns="0" bIns="0" rtlCol="0" anchor="t">
            <a:spAutoFit/>
          </a:bodyPr>
          <a:lstStyle/>
          <a:p>
            <a:pPr marL="453395" lvl="1" indent="-226697">
              <a:lnSpc>
                <a:spcPts val="2121"/>
              </a:lnSpc>
              <a:buFont typeface="Arial"/>
              <a:buChar char="•"/>
            </a:pPr>
            <a:r>
              <a:rPr lang="en-US" sz="2000" spc="12" dirty="0">
                <a:solidFill>
                  <a:srgbClr val="000000"/>
                </a:solidFill>
                <a:latin typeface="Telegraf" panose="020B0604020202020204" charset="0"/>
              </a:rPr>
              <a:t>Take short steps over ice. Point toes slightly outward to maintain a stable base of support and try to use only cleared sidewalks and walkways.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mt="27000"/>
          </a:blip>
          <a:srcRect t="12500" b="12500"/>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643770" y="1344336"/>
            <a:ext cx="10070431" cy="1119602"/>
          </a:xfrm>
          <a:prstGeom prst="rect">
            <a:avLst/>
          </a:prstGeom>
        </p:spPr>
        <p:txBody>
          <a:bodyPr wrap="square" lIns="0" tIns="0" rIns="0" bIns="0" rtlCol="0" anchor="t">
            <a:spAutoFit/>
          </a:bodyPr>
          <a:lstStyle/>
          <a:p>
            <a:pPr algn="ctr">
              <a:lnSpc>
                <a:spcPts val="9334"/>
              </a:lnSpc>
              <a:spcBef>
                <a:spcPct val="0"/>
              </a:spcBef>
            </a:pPr>
            <a:r>
              <a:rPr lang="en-US" sz="6650" spc="66" dirty="0">
                <a:solidFill>
                  <a:srgbClr val="000000"/>
                </a:solidFill>
                <a:latin typeface="Telegraf Bold" panose="020B0604020202020204" charset="0"/>
              </a:rPr>
              <a:t>Cold Weather Injuries</a:t>
            </a:r>
          </a:p>
        </p:txBody>
      </p:sp>
      <p:pic>
        <p:nvPicPr>
          <p:cNvPr id="3" name="Picture 3"/>
          <p:cNvPicPr>
            <a:picLocks noChangeAspect="1"/>
          </p:cNvPicPr>
          <p:nvPr/>
        </p:nvPicPr>
        <p:blipFill>
          <a:blip r:embed="rId4"/>
          <a:srcRect/>
          <a:stretch>
            <a:fillRect/>
          </a:stretch>
        </p:blipFill>
        <p:spPr>
          <a:xfrm>
            <a:off x="8496391" y="-3078767"/>
            <a:ext cx="9791609" cy="5507780"/>
          </a:xfrm>
          <a:prstGeom prst="rect">
            <a:avLst/>
          </a:prstGeom>
        </p:spPr>
      </p:pic>
      <p:sp>
        <p:nvSpPr>
          <p:cNvPr id="4" name="TextBox 4"/>
          <p:cNvSpPr txBox="1"/>
          <p:nvPr/>
        </p:nvSpPr>
        <p:spPr>
          <a:xfrm>
            <a:off x="571574" y="342900"/>
            <a:ext cx="6324451" cy="403225"/>
          </a:xfrm>
          <a:prstGeom prst="rect">
            <a:avLst/>
          </a:prstGeom>
        </p:spPr>
        <p:txBody>
          <a:bodyPr lIns="0" tIns="0" rIns="0" bIns="0" rtlCol="0" anchor="t">
            <a:spAutoFit/>
          </a:bodyPr>
          <a:lstStyle/>
          <a:p>
            <a:pPr algn="just">
              <a:lnSpc>
                <a:spcPts val="3200"/>
              </a:lnSpc>
            </a:pPr>
            <a:r>
              <a:rPr lang="en-US" sz="2000" spc="60" dirty="0">
                <a:solidFill>
                  <a:srgbClr val="29261D"/>
                </a:solidFill>
                <a:latin typeface="Luthier Bold"/>
              </a:rPr>
              <a:t>WINTER SAFETY</a:t>
            </a:r>
          </a:p>
        </p:txBody>
      </p:sp>
      <p:sp>
        <p:nvSpPr>
          <p:cNvPr id="5" name="TextBox 5"/>
          <p:cNvSpPr txBox="1"/>
          <p:nvPr/>
        </p:nvSpPr>
        <p:spPr>
          <a:xfrm>
            <a:off x="1066800" y="2463938"/>
            <a:ext cx="8839200" cy="7187865"/>
          </a:xfrm>
          <a:prstGeom prst="rect">
            <a:avLst/>
          </a:prstGeom>
        </p:spPr>
        <p:txBody>
          <a:bodyPr wrap="square" lIns="0" tIns="0" rIns="0" bIns="0" rtlCol="0" anchor="t">
            <a:spAutoFit/>
          </a:bodyPr>
          <a:lstStyle/>
          <a:p>
            <a:pPr>
              <a:lnSpc>
                <a:spcPts val="2875"/>
              </a:lnSpc>
            </a:pPr>
            <a:r>
              <a:rPr lang="en-US" b="1" spc="23" dirty="0">
                <a:solidFill>
                  <a:srgbClr val="000000"/>
                </a:solidFill>
                <a:latin typeface="Telegraf" panose="020B0604020202020204" charset="0"/>
              </a:rPr>
              <a:t>Hypothermia:</a:t>
            </a:r>
          </a:p>
          <a:p>
            <a:pPr>
              <a:lnSpc>
                <a:spcPts val="2500"/>
              </a:lnSpc>
            </a:pPr>
            <a:r>
              <a:rPr lang="en-US" spc="12" dirty="0">
                <a:solidFill>
                  <a:srgbClr val="000000"/>
                </a:solidFill>
                <a:latin typeface="Telegraf" panose="020B0604020202020204" charset="0"/>
              </a:rPr>
              <a:t>When exposed to cold temperatures, your body begins to lose heat faster than it can be produced. Prolonged exposure to cold will eventually use up your body’s stored energy. The result is hypothermia or abnormally low body temperature. A body temperature that is too low affects the brain, making the victim unable to think clearly or move well. This makes hypothermia particularly dangerous because a person may not know it is happening and will be unable to do anything about it. The signs and symptoms of hypothermia can vary depending on how long you have been exposed to the cold temperatures.</a:t>
            </a:r>
          </a:p>
          <a:p>
            <a:pPr>
              <a:lnSpc>
                <a:spcPts val="2500"/>
              </a:lnSpc>
            </a:pPr>
            <a:endParaRPr lang="en-US" spc="12" dirty="0">
              <a:solidFill>
                <a:srgbClr val="000000"/>
              </a:solidFill>
              <a:latin typeface="Telegraf" panose="020B0604020202020204" charset="0"/>
            </a:endParaRPr>
          </a:p>
          <a:p>
            <a:pPr>
              <a:lnSpc>
                <a:spcPts val="2875"/>
              </a:lnSpc>
            </a:pPr>
            <a:r>
              <a:rPr lang="en-US" b="1" spc="14" dirty="0">
                <a:solidFill>
                  <a:srgbClr val="000000"/>
                </a:solidFill>
                <a:latin typeface="Telegraf" panose="020B0604020202020204" charset="0"/>
              </a:rPr>
              <a:t>Early Signs and Symptoms:</a:t>
            </a:r>
          </a:p>
          <a:p>
            <a:pPr marL="431805" lvl="1" indent="-215903">
              <a:lnSpc>
                <a:spcPts val="2500"/>
              </a:lnSpc>
              <a:buFont typeface="Arial"/>
              <a:buChar char="•"/>
            </a:pPr>
            <a:r>
              <a:rPr lang="en-US" spc="12" dirty="0">
                <a:solidFill>
                  <a:srgbClr val="000000"/>
                </a:solidFill>
                <a:latin typeface="Telegraf" panose="020B0604020202020204" charset="0"/>
              </a:rPr>
              <a:t>Shivering</a:t>
            </a:r>
          </a:p>
          <a:p>
            <a:pPr marL="431805" lvl="1" indent="-215903">
              <a:lnSpc>
                <a:spcPts val="2500"/>
              </a:lnSpc>
              <a:buFont typeface="Arial"/>
              <a:buChar char="•"/>
            </a:pPr>
            <a:r>
              <a:rPr lang="en-US" spc="12" dirty="0">
                <a:solidFill>
                  <a:srgbClr val="000000"/>
                </a:solidFill>
                <a:latin typeface="Telegraf" panose="020B0604020202020204" charset="0"/>
              </a:rPr>
              <a:t>Fatigue</a:t>
            </a:r>
          </a:p>
          <a:p>
            <a:pPr marL="431805" lvl="1" indent="-215903">
              <a:lnSpc>
                <a:spcPts val="2500"/>
              </a:lnSpc>
              <a:buFont typeface="Arial"/>
              <a:buChar char="•"/>
            </a:pPr>
            <a:r>
              <a:rPr lang="en-US" spc="12" dirty="0">
                <a:solidFill>
                  <a:srgbClr val="000000"/>
                </a:solidFill>
                <a:latin typeface="Telegraf" panose="020B0604020202020204" charset="0"/>
              </a:rPr>
              <a:t>Loss of coordination</a:t>
            </a:r>
          </a:p>
          <a:p>
            <a:pPr marL="431805" lvl="1" indent="-215903">
              <a:lnSpc>
                <a:spcPts val="2500"/>
              </a:lnSpc>
              <a:buFont typeface="Arial"/>
              <a:buChar char="•"/>
            </a:pPr>
            <a:r>
              <a:rPr lang="en-US" spc="12" dirty="0">
                <a:solidFill>
                  <a:srgbClr val="000000"/>
                </a:solidFill>
                <a:latin typeface="Telegraf" panose="020B0604020202020204" charset="0"/>
              </a:rPr>
              <a:t>Confusion and disorientation</a:t>
            </a:r>
          </a:p>
          <a:p>
            <a:pPr>
              <a:lnSpc>
                <a:spcPts val="2500"/>
              </a:lnSpc>
            </a:pPr>
            <a:endParaRPr lang="en-US" spc="12" dirty="0">
              <a:solidFill>
                <a:srgbClr val="000000"/>
              </a:solidFill>
              <a:latin typeface="Telegraf" panose="020B0604020202020204" charset="0"/>
            </a:endParaRPr>
          </a:p>
          <a:p>
            <a:pPr>
              <a:lnSpc>
                <a:spcPts val="2875"/>
              </a:lnSpc>
            </a:pPr>
            <a:r>
              <a:rPr lang="en-US" b="1" spc="14" dirty="0">
                <a:solidFill>
                  <a:srgbClr val="000000"/>
                </a:solidFill>
                <a:latin typeface="Telegraf" panose="020B0604020202020204" charset="0"/>
              </a:rPr>
              <a:t>Late Signs and Symptoms:</a:t>
            </a:r>
          </a:p>
          <a:p>
            <a:pPr marL="431805" lvl="1" indent="-215903">
              <a:lnSpc>
                <a:spcPts val="2500"/>
              </a:lnSpc>
              <a:buFont typeface="Arial"/>
              <a:buChar char="•"/>
            </a:pPr>
            <a:r>
              <a:rPr lang="en-US" spc="12" dirty="0">
                <a:solidFill>
                  <a:srgbClr val="000000"/>
                </a:solidFill>
                <a:latin typeface="Telegraf" panose="020B0604020202020204" charset="0"/>
              </a:rPr>
              <a:t>No shivering</a:t>
            </a:r>
          </a:p>
          <a:p>
            <a:pPr marL="431805" lvl="1" indent="-215903">
              <a:lnSpc>
                <a:spcPts val="2500"/>
              </a:lnSpc>
              <a:buFont typeface="Arial"/>
              <a:buChar char="•"/>
            </a:pPr>
            <a:r>
              <a:rPr lang="en-US" spc="12" dirty="0">
                <a:solidFill>
                  <a:srgbClr val="000000"/>
                </a:solidFill>
                <a:latin typeface="Telegraf" panose="020B0604020202020204" charset="0"/>
              </a:rPr>
              <a:t>Blue skin</a:t>
            </a:r>
          </a:p>
          <a:p>
            <a:pPr marL="431805" lvl="1" indent="-215903">
              <a:lnSpc>
                <a:spcPts val="2500"/>
              </a:lnSpc>
              <a:buFont typeface="Arial"/>
              <a:buChar char="•"/>
            </a:pPr>
            <a:r>
              <a:rPr lang="en-US" spc="12" dirty="0">
                <a:solidFill>
                  <a:srgbClr val="000000"/>
                </a:solidFill>
                <a:latin typeface="Telegraf" panose="020B0604020202020204" charset="0"/>
              </a:rPr>
              <a:t>Dilated pupils</a:t>
            </a:r>
          </a:p>
          <a:p>
            <a:pPr marL="431805" lvl="1" indent="-215903">
              <a:lnSpc>
                <a:spcPts val="2500"/>
              </a:lnSpc>
              <a:buFont typeface="Arial"/>
              <a:buChar char="•"/>
            </a:pPr>
            <a:r>
              <a:rPr lang="en-US" spc="12" dirty="0">
                <a:solidFill>
                  <a:srgbClr val="000000"/>
                </a:solidFill>
                <a:latin typeface="Telegraf" panose="020B0604020202020204" charset="0"/>
              </a:rPr>
              <a:t>Slowed pulse and breathing</a:t>
            </a:r>
          </a:p>
          <a:p>
            <a:pPr marL="431805" lvl="1" indent="-215903">
              <a:lnSpc>
                <a:spcPts val="2500"/>
              </a:lnSpc>
              <a:buFont typeface="Arial"/>
              <a:buChar char="•"/>
            </a:pPr>
            <a:r>
              <a:rPr lang="en-US" spc="12" dirty="0">
                <a:solidFill>
                  <a:srgbClr val="000000"/>
                </a:solidFill>
                <a:latin typeface="Telegraf" panose="020B0604020202020204" charset="0"/>
              </a:rPr>
              <a:t>Loss or decline in consciousness</a:t>
            </a:r>
          </a:p>
        </p:txBody>
      </p:sp>
      <p:sp>
        <p:nvSpPr>
          <p:cNvPr id="6" name="TextBox 6"/>
          <p:cNvSpPr txBox="1"/>
          <p:nvPr/>
        </p:nvSpPr>
        <p:spPr>
          <a:xfrm>
            <a:off x="10591788" y="3314700"/>
            <a:ext cx="6244826" cy="5822107"/>
          </a:xfrm>
          <a:prstGeom prst="rect">
            <a:avLst/>
          </a:prstGeom>
        </p:spPr>
        <p:txBody>
          <a:bodyPr wrap="square" lIns="0" tIns="0" rIns="0" bIns="0" rtlCol="0" anchor="t">
            <a:spAutoFit/>
          </a:bodyPr>
          <a:lstStyle/>
          <a:p>
            <a:pPr>
              <a:lnSpc>
                <a:spcPts val="2874"/>
              </a:lnSpc>
            </a:pPr>
            <a:r>
              <a:rPr lang="en-US" b="1" spc="22" dirty="0">
                <a:solidFill>
                  <a:srgbClr val="000000"/>
                </a:solidFill>
                <a:latin typeface="Telegraf" panose="020B0604020202020204" charset="0"/>
              </a:rPr>
              <a:t>First Aid</a:t>
            </a:r>
          </a:p>
          <a:p>
            <a:pPr marL="431796" lvl="1" indent="-215898">
              <a:lnSpc>
                <a:spcPts val="2499"/>
              </a:lnSpc>
              <a:buFont typeface="Arial"/>
              <a:buChar char="•"/>
            </a:pPr>
            <a:r>
              <a:rPr lang="en-US" spc="12" dirty="0">
                <a:solidFill>
                  <a:srgbClr val="000000"/>
                </a:solidFill>
                <a:latin typeface="Telegraf" panose="020B0604020202020204" charset="0"/>
              </a:rPr>
              <a:t>Take the following steps to treat someone with hypothermia:</a:t>
            </a:r>
          </a:p>
          <a:p>
            <a:pPr marL="431796" lvl="1" indent="-215898">
              <a:lnSpc>
                <a:spcPts val="2499"/>
              </a:lnSpc>
              <a:buFont typeface="Arial"/>
              <a:buChar char="•"/>
            </a:pPr>
            <a:r>
              <a:rPr lang="en-US" spc="12" dirty="0">
                <a:solidFill>
                  <a:srgbClr val="000000"/>
                </a:solidFill>
                <a:latin typeface="Telegraf" panose="020B0604020202020204" charset="0"/>
              </a:rPr>
              <a:t>Alert the supervisor and request medical assistance.</a:t>
            </a:r>
          </a:p>
          <a:p>
            <a:pPr marL="431796" lvl="1" indent="-215898">
              <a:lnSpc>
                <a:spcPts val="2499"/>
              </a:lnSpc>
              <a:buFont typeface="Arial"/>
              <a:buChar char="•"/>
            </a:pPr>
            <a:r>
              <a:rPr lang="en-US" spc="12" dirty="0">
                <a:solidFill>
                  <a:srgbClr val="000000"/>
                </a:solidFill>
                <a:latin typeface="Telegraf" panose="020B0604020202020204" charset="0"/>
              </a:rPr>
              <a:t>Move the victim into a warm room or shelter.</a:t>
            </a:r>
          </a:p>
          <a:p>
            <a:pPr marL="431796" lvl="1" indent="-215898">
              <a:lnSpc>
                <a:spcPts val="2499"/>
              </a:lnSpc>
              <a:buFont typeface="Arial"/>
              <a:buChar char="•"/>
            </a:pPr>
            <a:r>
              <a:rPr lang="en-US" spc="12" dirty="0">
                <a:solidFill>
                  <a:srgbClr val="000000"/>
                </a:solidFill>
                <a:latin typeface="Telegraf" panose="020B0604020202020204" charset="0"/>
              </a:rPr>
              <a:t>Remove their wet clothing.</a:t>
            </a:r>
          </a:p>
          <a:p>
            <a:pPr marL="431796" lvl="1" indent="-215898">
              <a:lnSpc>
                <a:spcPts val="2499"/>
              </a:lnSpc>
              <a:buFont typeface="Arial"/>
              <a:buChar char="•"/>
            </a:pPr>
            <a:r>
              <a:rPr lang="en-US" spc="12" dirty="0">
                <a:solidFill>
                  <a:srgbClr val="000000"/>
                </a:solidFill>
                <a:latin typeface="Telegraf" panose="020B0604020202020204" charset="0"/>
              </a:rPr>
              <a:t>Warm the center of their body first-chest, neck, head, and groin-using an electric blanket, if available; or use skin-to-skin contact under loose, dry layers of blankets, clothing, towels or sheets.</a:t>
            </a:r>
          </a:p>
          <a:p>
            <a:pPr marL="431796" lvl="1" indent="-215898">
              <a:lnSpc>
                <a:spcPts val="2499"/>
              </a:lnSpc>
              <a:buFont typeface="Arial"/>
              <a:buChar char="•"/>
            </a:pPr>
            <a:r>
              <a:rPr lang="en-US" spc="12" dirty="0">
                <a:solidFill>
                  <a:srgbClr val="000000"/>
                </a:solidFill>
                <a:latin typeface="Telegraf" panose="020B0604020202020204" charset="0"/>
              </a:rPr>
              <a:t>Warm beverages may help increase the body temperature, but do not give alcoholic beverages. Do not try to give beverages to an unconscious person.</a:t>
            </a:r>
          </a:p>
          <a:p>
            <a:pPr marL="431796" lvl="1" indent="-215898">
              <a:lnSpc>
                <a:spcPts val="2499"/>
              </a:lnSpc>
              <a:buFont typeface="Arial"/>
              <a:buChar char="•"/>
            </a:pPr>
            <a:r>
              <a:rPr lang="en-US" spc="12" dirty="0">
                <a:solidFill>
                  <a:srgbClr val="000000"/>
                </a:solidFill>
                <a:latin typeface="Telegraf" panose="020B0604020202020204" charset="0"/>
              </a:rPr>
              <a:t>After their body temperature has increased, keep the victim dry and wrapped in a warm blanket, including the head and neck.</a:t>
            </a:r>
          </a:p>
          <a:p>
            <a:pPr marL="431796" lvl="1" indent="-215898">
              <a:lnSpc>
                <a:spcPts val="2499"/>
              </a:lnSpc>
              <a:buFont typeface="Arial"/>
              <a:buChar char="•"/>
            </a:pPr>
            <a:r>
              <a:rPr lang="en-US" spc="12" dirty="0">
                <a:solidFill>
                  <a:srgbClr val="000000"/>
                </a:solidFill>
                <a:latin typeface="Telegraf" panose="020B0604020202020204" charset="0"/>
              </a:rPr>
              <a:t>If the person has no pulse, begin cardiopulmonary resuscitation (CPR).</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46000"/>
          </a:blip>
          <a:srcRect t="47648" b="15437"/>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1025882" y="466725"/>
            <a:ext cx="6324451" cy="40322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WINTER SAFETY</a:t>
            </a:r>
          </a:p>
        </p:txBody>
      </p:sp>
      <p:sp>
        <p:nvSpPr>
          <p:cNvPr id="3" name="TextBox 3"/>
          <p:cNvSpPr txBox="1"/>
          <p:nvPr/>
        </p:nvSpPr>
        <p:spPr>
          <a:xfrm>
            <a:off x="4724401" y="2982474"/>
            <a:ext cx="8839200" cy="2552365"/>
          </a:xfrm>
          <a:prstGeom prst="rect">
            <a:avLst/>
          </a:prstGeom>
        </p:spPr>
        <p:txBody>
          <a:bodyPr wrap="square" lIns="0" tIns="0" rIns="0" bIns="0" rtlCol="0" anchor="t">
            <a:spAutoFit/>
          </a:bodyPr>
          <a:lstStyle/>
          <a:p>
            <a:pPr>
              <a:lnSpc>
                <a:spcPts val="2500"/>
              </a:lnSpc>
            </a:pPr>
            <a:r>
              <a:rPr lang="en-US" sz="2000" b="1" spc="9" dirty="0">
                <a:solidFill>
                  <a:srgbClr val="000000"/>
                </a:solidFill>
                <a:latin typeface="Telegraf" panose="020B0604020202020204" charset="0"/>
              </a:rPr>
              <a:t>Frostbite</a:t>
            </a:r>
            <a:r>
              <a:rPr lang="en-US" sz="2000" spc="9" dirty="0">
                <a:solidFill>
                  <a:srgbClr val="000000"/>
                </a:solidFill>
                <a:latin typeface="Telegraf" panose="020B0604020202020204" charset="0"/>
              </a:rPr>
              <a:t> is an injury to the body caused by freezing. Frostbite causes a loss of feeling and color in the affected areas. It most often affects the nose, ears, cheeks, chin, fingers or toes. </a:t>
            </a:r>
          </a:p>
          <a:p>
            <a:pPr>
              <a:lnSpc>
                <a:spcPts val="2500"/>
              </a:lnSpc>
            </a:pPr>
            <a:endParaRPr lang="en-US" sz="2000" spc="9" dirty="0">
              <a:solidFill>
                <a:srgbClr val="000000"/>
              </a:solidFill>
              <a:latin typeface="Telegraf" panose="020B0604020202020204" charset="0"/>
            </a:endParaRPr>
          </a:p>
          <a:p>
            <a:pPr>
              <a:lnSpc>
                <a:spcPts val="2500"/>
              </a:lnSpc>
            </a:pPr>
            <a:r>
              <a:rPr lang="en-US" sz="2000" spc="9" dirty="0">
                <a:solidFill>
                  <a:srgbClr val="000000"/>
                </a:solidFill>
                <a:latin typeface="Telegraf" panose="020B0604020202020204" charset="0"/>
              </a:rPr>
              <a:t>Frostbite can permanently damage body tissue and severe cases can lead to amputation. In extremely cold temperatures, the risk of frostbite is increased in people with reduced blood circulation and among those who are not dressed properly. </a:t>
            </a:r>
          </a:p>
        </p:txBody>
      </p:sp>
      <p:sp>
        <p:nvSpPr>
          <p:cNvPr id="4" name="TextBox 4"/>
          <p:cNvSpPr txBox="1"/>
          <p:nvPr/>
        </p:nvSpPr>
        <p:spPr>
          <a:xfrm>
            <a:off x="5944669" y="5972311"/>
            <a:ext cx="6384285" cy="2603661"/>
          </a:xfrm>
          <a:prstGeom prst="rect">
            <a:avLst/>
          </a:prstGeom>
        </p:spPr>
        <p:txBody>
          <a:bodyPr lIns="0" tIns="0" rIns="0" bIns="0" rtlCol="0" anchor="t">
            <a:spAutoFit/>
          </a:bodyPr>
          <a:lstStyle/>
          <a:p>
            <a:pPr>
              <a:lnSpc>
                <a:spcPts val="2875"/>
              </a:lnSpc>
            </a:pPr>
            <a:r>
              <a:rPr lang="en-US" sz="2000" b="1" spc="12" dirty="0">
                <a:solidFill>
                  <a:srgbClr val="000000"/>
                </a:solidFill>
                <a:latin typeface="Telegraf" panose="020B0604020202020204" charset="0"/>
              </a:rPr>
              <a:t>Symptoms include:</a:t>
            </a:r>
          </a:p>
          <a:p>
            <a:pPr marL="431805" lvl="1" indent="-215903">
              <a:lnSpc>
                <a:spcPts val="2500"/>
              </a:lnSpc>
              <a:buFont typeface="Arial"/>
              <a:buChar char="•"/>
            </a:pPr>
            <a:r>
              <a:rPr lang="en-US" sz="2000" spc="9" dirty="0">
                <a:solidFill>
                  <a:srgbClr val="000000"/>
                </a:solidFill>
                <a:latin typeface="Telegraf" panose="020B0604020202020204" charset="0"/>
              </a:rPr>
              <a:t>Reduced blood flow to hands and feet (fingers or toes can freeze)</a:t>
            </a:r>
          </a:p>
          <a:p>
            <a:pPr marL="431805" lvl="1" indent="-215903">
              <a:lnSpc>
                <a:spcPts val="2500"/>
              </a:lnSpc>
              <a:buFont typeface="Arial"/>
              <a:buChar char="•"/>
            </a:pPr>
            <a:r>
              <a:rPr lang="en-US" sz="2000" spc="9" dirty="0">
                <a:solidFill>
                  <a:srgbClr val="000000"/>
                </a:solidFill>
                <a:latin typeface="Telegraf" panose="020B0604020202020204" charset="0"/>
              </a:rPr>
              <a:t>Numbness</a:t>
            </a:r>
          </a:p>
          <a:p>
            <a:pPr marL="431805" lvl="1" indent="-215903">
              <a:lnSpc>
                <a:spcPts val="2500"/>
              </a:lnSpc>
              <a:buFont typeface="Arial"/>
              <a:buChar char="•"/>
            </a:pPr>
            <a:r>
              <a:rPr lang="en-US" sz="2000" spc="9" dirty="0">
                <a:solidFill>
                  <a:srgbClr val="000000"/>
                </a:solidFill>
                <a:latin typeface="Telegraf" panose="020B0604020202020204" charset="0"/>
              </a:rPr>
              <a:t>Tingling or stinging</a:t>
            </a:r>
          </a:p>
          <a:p>
            <a:pPr marL="431805" lvl="1" indent="-215903">
              <a:lnSpc>
                <a:spcPts val="2500"/>
              </a:lnSpc>
              <a:buFont typeface="Arial"/>
              <a:buChar char="•"/>
            </a:pPr>
            <a:r>
              <a:rPr lang="en-US" sz="2000" spc="9" dirty="0">
                <a:solidFill>
                  <a:srgbClr val="000000"/>
                </a:solidFill>
                <a:latin typeface="Telegraf" panose="020B0604020202020204" charset="0"/>
              </a:rPr>
              <a:t>Achiness</a:t>
            </a:r>
          </a:p>
          <a:p>
            <a:pPr marL="431805" lvl="1" indent="-215903">
              <a:lnSpc>
                <a:spcPts val="2500"/>
              </a:lnSpc>
              <a:buFont typeface="Arial"/>
              <a:buChar char="•"/>
            </a:pPr>
            <a:r>
              <a:rPr lang="en-US" sz="2000" spc="9" dirty="0">
                <a:solidFill>
                  <a:srgbClr val="000000"/>
                </a:solidFill>
                <a:latin typeface="Telegraf" panose="020B0604020202020204" charset="0"/>
              </a:rPr>
              <a:t>Bluish or pale, waxy skin</a:t>
            </a:r>
          </a:p>
          <a:p>
            <a:pPr marL="431805" lvl="1" indent="-215903">
              <a:lnSpc>
                <a:spcPts val="2500"/>
              </a:lnSpc>
              <a:buFont typeface="Arial"/>
              <a:buChar char="•"/>
            </a:pPr>
            <a:r>
              <a:rPr lang="en-US" sz="2000" spc="20" dirty="0">
                <a:solidFill>
                  <a:srgbClr val="000000"/>
                </a:solidFill>
                <a:latin typeface="Telegraf" panose="020B0604020202020204" charset="0"/>
              </a:rPr>
              <a:t>Swelling, loss of coordination, and blisters</a:t>
            </a:r>
          </a:p>
        </p:txBody>
      </p:sp>
      <p:sp>
        <p:nvSpPr>
          <p:cNvPr id="5" name="TextBox 5"/>
          <p:cNvSpPr txBox="1"/>
          <p:nvPr/>
        </p:nvSpPr>
        <p:spPr>
          <a:xfrm>
            <a:off x="2042757" y="1057479"/>
            <a:ext cx="14188108" cy="1120178"/>
          </a:xfrm>
          <a:prstGeom prst="rect">
            <a:avLst/>
          </a:prstGeom>
        </p:spPr>
        <p:txBody>
          <a:bodyPr lIns="0" tIns="0" rIns="0" bIns="0" rtlCol="0" anchor="t">
            <a:spAutoFit/>
          </a:bodyPr>
          <a:lstStyle/>
          <a:p>
            <a:pPr algn="ctr">
              <a:lnSpc>
                <a:spcPts val="9334"/>
              </a:lnSpc>
              <a:spcBef>
                <a:spcPct val="0"/>
              </a:spcBef>
            </a:pPr>
            <a:r>
              <a:rPr lang="en-US" sz="6667" spc="66" dirty="0">
                <a:solidFill>
                  <a:srgbClr val="000000"/>
                </a:solidFill>
                <a:latin typeface="Telegraf Bold" panose="020B0604020202020204" charset="0"/>
              </a:rPr>
              <a:t>Cold Weather Injuries (cont.)</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alphaModFix amt="43999"/>
          </a:blip>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15913" y="2426915"/>
            <a:ext cx="9031061" cy="5847755"/>
          </a:xfrm>
          <a:prstGeom prst="rect">
            <a:avLst/>
          </a:prstGeom>
        </p:spPr>
        <p:txBody>
          <a:bodyPr wrap="square" lIns="0" tIns="0" rIns="0" bIns="0" rtlCol="0" anchor="t">
            <a:spAutoFit/>
          </a:bodyPr>
          <a:lstStyle/>
          <a:p>
            <a:pPr>
              <a:lnSpc>
                <a:spcPts val="2375"/>
              </a:lnSpc>
            </a:pPr>
            <a:r>
              <a:rPr lang="en-US" sz="2000" spc="8" dirty="0">
                <a:solidFill>
                  <a:srgbClr val="000000"/>
                </a:solidFill>
                <a:latin typeface="Telegraf" panose="020B0604020202020204" charset="0"/>
              </a:rPr>
              <a:t>People suffering from frostbite should:</a:t>
            </a:r>
          </a:p>
          <a:p>
            <a:pPr>
              <a:lnSpc>
                <a:spcPts val="2375"/>
              </a:lnSpc>
            </a:pPr>
            <a:endParaRPr lang="en-US" sz="2000" spc="8" dirty="0">
              <a:solidFill>
                <a:srgbClr val="000000"/>
              </a:solidFill>
              <a:latin typeface="Telegraf" panose="020B0604020202020204" charset="0"/>
            </a:endParaRPr>
          </a:p>
          <a:p>
            <a:pPr marL="410216" lvl="1" indent="-205108">
              <a:lnSpc>
                <a:spcPts val="2375"/>
              </a:lnSpc>
              <a:buFont typeface="Arial"/>
              <a:buChar char="•"/>
            </a:pPr>
            <a:r>
              <a:rPr lang="en-US" sz="2000" spc="8" dirty="0">
                <a:solidFill>
                  <a:srgbClr val="000000"/>
                </a:solidFill>
                <a:latin typeface="Telegraf" panose="020B0604020202020204" charset="0"/>
              </a:rPr>
              <a:t>Get into a warm room as soon as possible.</a:t>
            </a:r>
          </a:p>
          <a:p>
            <a:pPr>
              <a:lnSpc>
                <a:spcPts val="2375"/>
              </a:lnSpc>
            </a:pPr>
            <a:endParaRPr lang="en-US" sz="2000" spc="8" dirty="0">
              <a:solidFill>
                <a:srgbClr val="000000"/>
              </a:solidFill>
              <a:latin typeface="Telegraf" panose="020B0604020202020204" charset="0"/>
            </a:endParaRPr>
          </a:p>
          <a:p>
            <a:pPr marL="410216" lvl="1" indent="-205108">
              <a:lnSpc>
                <a:spcPts val="2375"/>
              </a:lnSpc>
              <a:buFont typeface="Arial"/>
              <a:buChar char="•"/>
            </a:pPr>
            <a:r>
              <a:rPr lang="en-US" sz="2000" spc="8" dirty="0">
                <a:solidFill>
                  <a:srgbClr val="000000"/>
                </a:solidFill>
                <a:latin typeface="Telegraf" panose="020B0604020202020204" charset="0"/>
              </a:rPr>
              <a:t>Unless absolutely necessary, do not walk on frostbitten feet or toes - this increases the damage.</a:t>
            </a:r>
          </a:p>
          <a:p>
            <a:pPr>
              <a:lnSpc>
                <a:spcPts val="2375"/>
              </a:lnSpc>
            </a:pPr>
            <a:endParaRPr lang="en-US" sz="2000" spc="8" dirty="0">
              <a:solidFill>
                <a:srgbClr val="000000"/>
              </a:solidFill>
              <a:latin typeface="Telegraf" panose="020B0604020202020204" charset="0"/>
            </a:endParaRPr>
          </a:p>
          <a:p>
            <a:pPr marL="410216" lvl="1" indent="-205108">
              <a:lnSpc>
                <a:spcPts val="2375"/>
              </a:lnSpc>
              <a:buFont typeface="Arial"/>
              <a:buChar char="•"/>
            </a:pPr>
            <a:r>
              <a:rPr lang="en-US" sz="2000" spc="8" dirty="0">
                <a:solidFill>
                  <a:srgbClr val="000000"/>
                </a:solidFill>
                <a:latin typeface="Telegraf" panose="020B0604020202020204" charset="0"/>
              </a:rPr>
              <a:t>Immerse the affected area in warm-not hot-water (the temperature should be comfortable to the touch for unaffected parts of the body).</a:t>
            </a:r>
          </a:p>
          <a:p>
            <a:pPr>
              <a:lnSpc>
                <a:spcPts val="2375"/>
              </a:lnSpc>
            </a:pPr>
            <a:endParaRPr lang="en-US" sz="2000" spc="8" dirty="0">
              <a:solidFill>
                <a:srgbClr val="000000"/>
              </a:solidFill>
              <a:latin typeface="Telegraf" panose="020B0604020202020204" charset="0"/>
            </a:endParaRPr>
          </a:p>
          <a:p>
            <a:pPr marL="410216" lvl="1" indent="-205108">
              <a:lnSpc>
                <a:spcPts val="2375"/>
              </a:lnSpc>
              <a:buFont typeface="Arial"/>
              <a:buChar char="•"/>
            </a:pPr>
            <a:r>
              <a:rPr lang="en-US" sz="2000" spc="8" dirty="0">
                <a:solidFill>
                  <a:srgbClr val="000000"/>
                </a:solidFill>
                <a:latin typeface="Telegraf" panose="020B0604020202020204" charset="0"/>
              </a:rPr>
              <a:t>Warm the affected area using body heat; for example, the heat of an armpit can be used to warm frostbitten fingers.</a:t>
            </a:r>
          </a:p>
          <a:p>
            <a:pPr>
              <a:lnSpc>
                <a:spcPts val="2375"/>
              </a:lnSpc>
            </a:pPr>
            <a:endParaRPr lang="en-US" sz="2000" spc="8" dirty="0">
              <a:solidFill>
                <a:srgbClr val="000000"/>
              </a:solidFill>
              <a:latin typeface="Telegraf" panose="020B0604020202020204" charset="0"/>
            </a:endParaRPr>
          </a:p>
          <a:p>
            <a:pPr marL="410216" lvl="1" indent="-205108">
              <a:lnSpc>
                <a:spcPts val="2375"/>
              </a:lnSpc>
              <a:buFont typeface="Arial"/>
              <a:buChar char="•"/>
            </a:pPr>
            <a:r>
              <a:rPr lang="en-US" sz="2000" spc="8" dirty="0">
                <a:solidFill>
                  <a:srgbClr val="000000"/>
                </a:solidFill>
                <a:latin typeface="Telegraf" panose="020B0604020202020204" charset="0"/>
              </a:rPr>
              <a:t>Do not rub or massage the frostbitten area; doing so may cause more damage.</a:t>
            </a:r>
          </a:p>
          <a:p>
            <a:pPr>
              <a:lnSpc>
                <a:spcPts val="2375"/>
              </a:lnSpc>
            </a:pPr>
            <a:endParaRPr lang="en-US" sz="2000" spc="8" dirty="0">
              <a:solidFill>
                <a:srgbClr val="000000"/>
              </a:solidFill>
              <a:latin typeface="Telegraf" panose="020B0604020202020204" charset="0"/>
            </a:endParaRPr>
          </a:p>
          <a:p>
            <a:pPr marL="410216" lvl="1" indent="-205108">
              <a:lnSpc>
                <a:spcPts val="2375"/>
              </a:lnSpc>
              <a:buFont typeface="Arial"/>
              <a:buChar char="•"/>
            </a:pPr>
            <a:r>
              <a:rPr lang="en-US" sz="2000" spc="8" dirty="0">
                <a:solidFill>
                  <a:srgbClr val="000000"/>
                </a:solidFill>
                <a:latin typeface="Telegraf" panose="020B0604020202020204" charset="0"/>
              </a:rPr>
              <a:t>Do not use a heating pad, heat lamp, or the heat of a stove, fireplace, or radiator for warming. Affected areas are numb and can be easily burned. </a:t>
            </a:r>
          </a:p>
        </p:txBody>
      </p:sp>
      <p:sp>
        <p:nvSpPr>
          <p:cNvPr id="3" name="TextBox 3"/>
          <p:cNvSpPr txBox="1"/>
          <p:nvPr/>
        </p:nvSpPr>
        <p:spPr>
          <a:xfrm>
            <a:off x="722539" y="1257300"/>
            <a:ext cx="11012261" cy="782265"/>
          </a:xfrm>
          <a:prstGeom prst="rect">
            <a:avLst/>
          </a:prstGeom>
        </p:spPr>
        <p:txBody>
          <a:bodyPr wrap="square" lIns="0" tIns="0" rIns="0" bIns="0" rtlCol="0" anchor="t">
            <a:spAutoFit/>
          </a:bodyPr>
          <a:lstStyle/>
          <a:p>
            <a:pPr>
              <a:lnSpc>
                <a:spcPts val="6120"/>
              </a:lnSpc>
            </a:pPr>
            <a:r>
              <a:rPr lang="en-US" sz="5667" spc="56" dirty="0">
                <a:solidFill>
                  <a:srgbClr val="000000"/>
                </a:solidFill>
                <a:latin typeface="Telegraf Bold" panose="020B0604020202020204" charset="0"/>
              </a:rPr>
              <a:t>Cold Weather Injuries </a:t>
            </a:r>
            <a:r>
              <a:rPr lang="en-US" sz="5667" spc="56" dirty="0" smtClean="0">
                <a:solidFill>
                  <a:srgbClr val="000000"/>
                </a:solidFill>
                <a:latin typeface="Telegraf Bold" panose="020B0604020202020204" charset="0"/>
              </a:rPr>
              <a:t>(cont</a:t>
            </a:r>
            <a:r>
              <a:rPr lang="en-US" sz="5667" spc="56" dirty="0">
                <a:solidFill>
                  <a:srgbClr val="000000"/>
                </a:solidFill>
                <a:latin typeface="Telegraf Bold" panose="020B0604020202020204" charset="0"/>
              </a:rPr>
              <a:t>.)</a:t>
            </a:r>
          </a:p>
        </p:txBody>
      </p:sp>
      <p:sp>
        <p:nvSpPr>
          <p:cNvPr id="4" name="TextBox 4"/>
          <p:cNvSpPr txBox="1"/>
          <p:nvPr/>
        </p:nvSpPr>
        <p:spPr>
          <a:xfrm>
            <a:off x="11025882" y="466725"/>
            <a:ext cx="6324451" cy="40322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WINTER SAFETY</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a:rPr>
              <a:t>28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 y="643"/>
            <a:ext cx="18286857" cy="10286355"/>
          </a:xfrm>
          <a:prstGeom prst="rect">
            <a:avLst/>
          </a:prstGeom>
        </p:spPr>
      </p:pic>
    </p:spTree>
    <p:extLst>
      <p:ext uri="{BB962C8B-B14F-4D97-AF65-F5344CB8AC3E}">
        <p14:creationId xmlns:p14="http://schemas.microsoft.com/office/powerpoint/2010/main" val="335845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sp>
        <p:nvSpPr>
          <p:cNvPr id="2" name="TextBox 2"/>
          <p:cNvSpPr txBox="1"/>
          <p:nvPr/>
        </p:nvSpPr>
        <p:spPr>
          <a:xfrm>
            <a:off x="1025220" y="1162050"/>
            <a:ext cx="8804579" cy="1564403"/>
          </a:xfrm>
          <a:prstGeom prst="rect">
            <a:avLst/>
          </a:prstGeom>
        </p:spPr>
        <p:txBody>
          <a:bodyPr wrap="square" lIns="0" tIns="0" rIns="0" bIns="0" rtlCol="0" anchor="t">
            <a:spAutoFit/>
          </a:bodyPr>
          <a:lstStyle/>
          <a:p>
            <a:pPr>
              <a:lnSpc>
                <a:spcPts val="3954"/>
              </a:lnSpc>
            </a:pPr>
            <a:r>
              <a:rPr lang="en-US" sz="4442" spc="88" dirty="0">
                <a:solidFill>
                  <a:srgbClr val="000000"/>
                </a:solidFill>
                <a:latin typeface="Telegraf Bold" panose="020B0604020202020204" charset="0"/>
              </a:rPr>
              <a:t>OCT-MAR, FY18-FY21 </a:t>
            </a:r>
          </a:p>
          <a:p>
            <a:pPr>
              <a:lnSpc>
                <a:spcPts val="3954"/>
              </a:lnSpc>
            </a:pPr>
            <a:r>
              <a:rPr lang="en-US" sz="4442" spc="88" dirty="0" smtClean="0">
                <a:solidFill>
                  <a:srgbClr val="000000"/>
                </a:solidFill>
                <a:latin typeface="Telegraf Bold" panose="020B0604020202020204" charset="0"/>
              </a:rPr>
              <a:t>DON </a:t>
            </a:r>
            <a:r>
              <a:rPr lang="en-US" sz="4242" spc="84" dirty="0">
                <a:solidFill>
                  <a:srgbClr val="000000"/>
                </a:solidFill>
                <a:latin typeface="Telegraf Bold" panose="020B0604020202020204" charset="0"/>
              </a:rPr>
              <a:t>Off-Duty Mishap Fatalities</a:t>
            </a:r>
            <a:r>
              <a:rPr lang="en-US" sz="4542" spc="90" dirty="0">
                <a:solidFill>
                  <a:srgbClr val="000000"/>
                </a:solidFill>
                <a:latin typeface="Telegraf Bold" panose="020B0604020202020204" charset="0"/>
              </a:rPr>
              <a:t>:</a:t>
            </a:r>
          </a:p>
        </p:txBody>
      </p:sp>
      <p:sp>
        <p:nvSpPr>
          <p:cNvPr id="3" name="AutoShape 3"/>
          <p:cNvSpPr/>
          <p:nvPr/>
        </p:nvSpPr>
        <p:spPr>
          <a:xfrm>
            <a:off x="1025221" y="3224629"/>
            <a:ext cx="1762831" cy="0"/>
          </a:xfrm>
          <a:prstGeom prst="line">
            <a:avLst/>
          </a:prstGeom>
          <a:ln w="28575" cap="rnd">
            <a:solidFill>
              <a:srgbClr val="000000"/>
            </a:solidFill>
            <a:prstDash val="solid"/>
            <a:headEnd type="none" w="sm" len="sm"/>
            <a:tailEnd type="none" w="sm" len="sm"/>
          </a:ln>
        </p:spPr>
      </p:sp>
      <p:sp>
        <p:nvSpPr>
          <p:cNvPr id="4" name="TextBox 4"/>
          <p:cNvSpPr txBox="1"/>
          <p:nvPr/>
        </p:nvSpPr>
        <p:spPr>
          <a:xfrm>
            <a:off x="13017309" y="558842"/>
            <a:ext cx="4508598" cy="40322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OFF-DUTY MISHAPS</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3</a:t>
            </a:r>
          </a:p>
        </p:txBody>
      </p:sp>
      <p:grpSp>
        <p:nvGrpSpPr>
          <p:cNvPr id="6" name="Group 6"/>
          <p:cNvGrpSpPr/>
          <p:nvPr/>
        </p:nvGrpSpPr>
        <p:grpSpPr>
          <a:xfrm>
            <a:off x="10128064" y="2278687"/>
            <a:ext cx="6911309" cy="6735997"/>
            <a:chOff x="0" y="0"/>
            <a:chExt cx="9215078" cy="8981329"/>
          </a:xfrm>
        </p:grpSpPr>
        <p:grpSp>
          <p:nvGrpSpPr>
            <p:cNvPr id="7" name="Group 7"/>
            <p:cNvGrpSpPr>
              <a:grpSpLocks noChangeAspect="1"/>
            </p:cNvGrpSpPr>
            <p:nvPr/>
          </p:nvGrpSpPr>
          <p:grpSpPr>
            <a:xfrm>
              <a:off x="638911" y="202581"/>
              <a:ext cx="8576167" cy="8576167"/>
              <a:chOff x="0" y="0"/>
              <a:chExt cx="10287000" cy="10287000"/>
            </a:xfrm>
          </p:grpSpPr>
          <p:sp>
            <p:nvSpPr>
              <p:cNvPr id="8" name="Freeform 8"/>
              <p:cNvSpPr/>
              <p:nvPr/>
            </p:nvSpPr>
            <p:spPr>
              <a:xfrm>
                <a:off x="0" y="-63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sp>
            <p:nvSpPr>
              <p:cNvPr id="9" name="Freeform 9"/>
              <p:cNvSpPr/>
              <p:nvPr/>
            </p:nvSpPr>
            <p:spPr>
              <a:xfrm>
                <a:off x="0" y="3422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sp>
            <p:nvSpPr>
              <p:cNvPr id="10" name="Freeform 10"/>
              <p:cNvSpPr/>
              <p:nvPr/>
            </p:nvSpPr>
            <p:spPr>
              <a:xfrm>
                <a:off x="0" y="6851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sp>
            <p:nvSpPr>
              <p:cNvPr id="11" name="Freeform 11"/>
              <p:cNvSpPr/>
              <p:nvPr/>
            </p:nvSpPr>
            <p:spPr>
              <a:xfrm>
                <a:off x="0" y="10280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grpSp>
        <p:sp>
          <p:nvSpPr>
            <p:cNvPr id="12" name="TextBox 12"/>
            <p:cNvSpPr txBox="1"/>
            <p:nvPr/>
          </p:nvSpPr>
          <p:spPr>
            <a:xfrm>
              <a:off x="0" y="-38100"/>
              <a:ext cx="469505" cy="443262"/>
            </a:xfrm>
            <a:prstGeom prst="rect">
              <a:avLst/>
            </a:prstGeom>
          </p:spPr>
          <p:txBody>
            <a:bodyPr lIns="0" tIns="0" rIns="0" bIns="0" rtlCol="0" anchor="t">
              <a:spAutoFit/>
            </a:bodyPr>
            <a:lstStyle/>
            <a:p>
              <a:pPr algn="r">
                <a:lnSpc>
                  <a:spcPts val="2801"/>
                </a:lnSpc>
              </a:pPr>
              <a:r>
                <a:rPr lang="en-US" sz="2000" dirty="0">
                  <a:solidFill>
                    <a:srgbClr val="000000"/>
                  </a:solidFill>
                  <a:latin typeface="Cerebri"/>
                </a:rPr>
                <a:t>30 </a:t>
              </a:r>
            </a:p>
          </p:txBody>
        </p:sp>
        <p:sp>
          <p:nvSpPr>
            <p:cNvPr id="13" name="TextBox 13"/>
            <p:cNvSpPr txBox="1"/>
            <p:nvPr/>
          </p:nvSpPr>
          <p:spPr>
            <a:xfrm>
              <a:off x="0" y="2820622"/>
              <a:ext cx="469505" cy="443262"/>
            </a:xfrm>
            <a:prstGeom prst="rect">
              <a:avLst/>
            </a:prstGeom>
          </p:spPr>
          <p:txBody>
            <a:bodyPr lIns="0" tIns="0" rIns="0" bIns="0" rtlCol="0" anchor="t">
              <a:spAutoFit/>
            </a:bodyPr>
            <a:lstStyle/>
            <a:p>
              <a:pPr algn="r">
                <a:lnSpc>
                  <a:spcPts val="2801"/>
                </a:lnSpc>
              </a:pPr>
              <a:r>
                <a:rPr lang="en-US" sz="2000" dirty="0">
                  <a:solidFill>
                    <a:srgbClr val="000000"/>
                  </a:solidFill>
                  <a:latin typeface="Cerebri"/>
                </a:rPr>
                <a:t>20 </a:t>
              </a:r>
            </a:p>
          </p:txBody>
        </p:sp>
        <p:sp>
          <p:nvSpPr>
            <p:cNvPr id="14" name="TextBox 14"/>
            <p:cNvSpPr txBox="1"/>
            <p:nvPr/>
          </p:nvSpPr>
          <p:spPr>
            <a:xfrm>
              <a:off x="0" y="5679345"/>
              <a:ext cx="469505" cy="443262"/>
            </a:xfrm>
            <a:prstGeom prst="rect">
              <a:avLst/>
            </a:prstGeom>
          </p:spPr>
          <p:txBody>
            <a:bodyPr lIns="0" tIns="0" rIns="0" bIns="0" rtlCol="0" anchor="t">
              <a:spAutoFit/>
            </a:bodyPr>
            <a:lstStyle/>
            <a:p>
              <a:pPr algn="r">
                <a:lnSpc>
                  <a:spcPts val="2801"/>
                </a:lnSpc>
              </a:pPr>
              <a:r>
                <a:rPr lang="en-US" sz="2000" dirty="0">
                  <a:solidFill>
                    <a:srgbClr val="000000"/>
                  </a:solidFill>
                  <a:latin typeface="Cerebri"/>
                </a:rPr>
                <a:t>10 </a:t>
              </a:r>
            </a:p>
          </p:txBody>
        </p:sp>
        <p:sp>
          <p:nvSpPr>
            <p:cNvPr id="15" name="TextBox 15"/>
            <p:cNvSpPr txBox="1"/>
            <p:nvPr/>
          </p:nvSpPr>
          <p:spPr>
            <a:xfrm>
              <a:off x="0" y="8538067"/>
              <a:ext cx="469505" cy="443262"/>
            </a:xfrm>
            <a:prstGeom prst="rect">
              <a:avLst/>
            </a:prstGeom>
          </p:spPr>
          <p:txBody>
            <a:bodyPr lIns="0" tIns="0" rIns="0" bIns="0" rtlCol="0" anchor="t">
              <a:spAutoFit/>
            </a:bodyPr>
            <a:lstStyle/>
            <a:p>
              <a:pPr algn="r">
                <a:lnSpc>
                  <a:spcPts val="2801"/>
                </a:lnSpc>
              </a:pPr>
              <a:r>
                <a:rPr lang="en-US" sz="2000" dirty="0">
                  <a:solidFill>
                    <a:srgbClr val="000000"/>
                  </a:solidFill>
                  <a:latin typeface="Cerebri"/>
                </a:rPr>
                <a:t>0 </a:t>
              </a:r>
            </a:p>
          </p:txBody>
        </p:sp>
        <p:grpSp>
          <p:nvGrpSpPr>
            <p:cNvPr id="16" name="Group 16"/>
            <p:cNvGrpSpPr>
              <a:grpSpLocks noChangeAspect="1"/>
            </p:cNvGrpSpPr>
            <p:nvPr/>
          </p:nvGrpSpPr>
          <p:grpSpPr>
            <a:xfrm>
              <a:off x="638911" y="202581"/>
              <a:ext cx="8576167" cy="8576167"/>
              <a:chOff x="0" y="0"/>
              <a:chExt cx="10287000" cy="10287000"/>
            </a:xfrm>
          </p:grpSpPr>
          <p:sp>
            <p:nvSpPr>
              <p:cNvPr id="17" name="Freeform 17"/>
              <p:cNvSpPr/>
              <p:nvPr/>
            </p:nvSpPr>
            <p:spPr>
              <a:xfrm>
                <a:off x="0" y="679450"/>
                <a:ext cx="2552700" cy="9607550"/>
              </a:xfrm>
              <a:custGeom>
                <a:avLst/>
                <a:gdLst/>
                <a:ahLst/>
                <a:cxnLst/>
                <a:rect l="l" t="t" r="r" b="b"/>
                <a:pathLst>
                  <a:path w="2552700" h="9607550">
                    <a:moveTo>
                      <a:pt x="0" y="9607550"/>
                    </a:moveTo>
                    <a:lnTo>
                      <a:pt x="0" y="204216"/>
                    </a:lnTo>
                    <a:cubicBezTo>
                      <a:pt x="0" y="150055"/>
                      <a:pt x="21516" y="98111"/>
                      <a:pt x="59813" y="59814"/>
                    </a:cubicBezTo>
                    <a:cubicBezTo>
                      <a:pt x="98111" y="21516"/>
                      <a:pt x="150055" y="0"/>
                      <a:pt x="204216" y="0"/>
                    </a:cubicBezTo>
                    <a:lnTo>
                      <a:pt x="2348484" y="0"/>
                    </a:lnTo>
                    <a:cubicBezTo>
                      <a:pt x="2402645" y="0"/>
                      <a:pt x="2454589" y="21516"/>
                      <a:pt x="2492887" y="59814"/>
                    </a:cubicBezTo>
                    <a:cubicBezTo>
                      <a:pt x="2531184" y="98111"/>
                      <a:pt x="2552700" y="150055"/>
                      <a:pt x="2552700" y="204216"/>
                    </a:cubicBezTo>
                    <a:lnTo>
                      <a:pt x="2552700" y="9607550"/>
                    </a:lnTo>
                    <a:close/>
                  </a:path>
                </a:pathLst>
              </a:custGeom>
              <a:solidFill>
                <a:srgbClr val="FFFFFF"/>
              </a:solidFill>
            </p:spPr>
          </p:sp>
          <p:sp>
            <p:nvSpPr>
              <p:cNvPr id="18" name="Freeform 18"/>
              <p:cNvSpPr/>
              <p:nvPr/>
            </p:nvSpPr>
            <p:spPr>
              <a:xfrm>
                <a:off x="2578100" y="1022577"/>
                <a:ext cx="2552700" cy="9264423"/>
              </a:xfrm>
              <a:custGeom>
                <a:avLst/>
                <a:gdLst/>
                <a:ahLst/>
                <a:cxnLst/>
                <a:rect l="l" t="t" r="r" b="b"/>
                <a:pathLst>
                  <a:path w="2552700" h="9264423">
                    <a:moveTo>
                      <a:pt x="0" y="9264423"/>
                    </a:moveTo>
                    <a:lnTo>
                      <a:pt x="0" y="204216"/>
                    </a:lnTo>
                    <a:cubicBezTo>
                      <a:pt x="0" y="91430"/>
                      <a:pt x="91431" y="0"/>
                      <a:pt x="204216" y="0"/>
                    </a:cubicBezTo>
                    <a:lnTo>
                      <a:pt x="2348484" y="0"/>
                    </a:lnTo>
                    <a:cubicBezTo>
                      <a:pt x="2461270" y="0"/>
                      <a:pt x="2552700" y="91430"/>
                      <a:pt x="2552700" y="204216"/>
                    </a:cubicBezTo>
                    <a:lnTo>
                      <a:pt x="2552700" y="9264423"/>
                    </a:lnTo>
                    <a:close/>
                  </a:path>
                </a:pathLst>
              </a:custGeom>
              <a:solidFill>
                <a:srgbClr val="D4D4D4"/>
              </a:solidFill>
            </p:spPr>
          </p:sp>
          <p:sp>
            <p:nvSpPr>
              <p:cNvPr id="19" name="Freeform 19"/>
              <p:cNvSpPr/>
              <p:nvPr/>
            </p:nvSpPr>
            <p:spPr>
              <a:xfrm>
                <a:off x="5156200" y="7198859"/>
                <a:ext cx="2552700" cy="3088141"/>
              </a:xfrm>
              <a:custGeom>
                <a:avLst/>
                <a:gdLst/>
                <a:ahLst/>
                <a:cxnLst/>
                <a:rect l="l" t="t" r="r" b="b"/>
                <a:pathLst>
                  <a:path w="2552700" h="3088141">
                    <a:moveTo>
                      <a:pt x="0" y="3088141"/>
                    </a:moveTo>
                    <a:lnTo>
                      <a:pt x="0" y="204216"/>
                    </a:lnTo>
                    <a:cubicBezTo>
                      <a:pt x="0" y="150054"/>
                      <a:pt x="21515" y="98112"/>
                      <a:pt x="59813" y="59813"/>
                    </a:cubicBezTo>
                    <a:cubicBezTo>
                      <a:pt x="98111" y="21516"/>
                      <a:pt x="150054" y="0"/>
                      <a:pt x="204216" y="0"/>
                    </a:cubicBezTo>
                    <a:lnTo>
                      <a:pt x="2348484" y="0"/>
                    </a:lnTo>
                    <a:cubicBezTo>
                      <a:pt x="2402646" y="0"/>
                      <a:pt x="2454588" y="21516"/>
                      <a:pt x="2492887" y="59813"/>
                    </a:cubicBezTo>
                    <a:cubicBezTo>
                      <a:pt x="2531184" y="98112"/>
                      <a:pt x="2552700" y="150054"/>
                      <a:pt x="2552700" y="204216"/>
                    </a:cubicBezTo>
                    <a:lnTo>
                      <a:pt x="2552700" y="3088141"/>
                    </a:lnTo>
                    <a:close/>
                  </a:path>
                </a:pathLst>
              </a:custGeom>
              <a:solidFill>
                <a:srgbClr val="ABABAB"/>
              </a:solidFill>
            </p:spPr>
          </p:sp>
          <p:sp>
            <p:nvSpPr>
              <p:cNvPr id="20" name="Freeform 20"/>
              <p:cNvSpPr/>
              <p:nvPr/>
            </p:nvSpPr>
            <p:spPr>
              <a:xfrm>
                <a:off x="7734300" y="6512606"/>
                <a:ext cx="2552700" cy="3774394"/>
              </a:xfrm>
              <a:custGeom>
                <a:avLst/>
                <a:gdLst/>
                <a:ahLst/>
                <a:cxnLst/>
                <a:rect l="l" t="t" r="r" b="b"/>
                <a:pathLst>
                  <a:path w="2552700" h="3774394">
                    <a:moveTo>
                      <a:pt x="0" y="3774394"/>
                    </a:moveTo>
                    <a:lnTo>
                      <a:pt x="0" y="204215"/>
                    </a:lnTo>
                    <a:cubicBezTo>
                      <a:pt x="0" y="91430"/>
                      <a:pt x="91431" y="0"/>
                      <a:pt x="204216" y="0"/>
                    </a:cubicBezTo>
                    <a:lnTo>
                      <a:pt x="2348484" y="0"/>
                    </a:lnTo>
                    <a:cubicBezTo>
                      <a:pt x="2461269" y="0"/>
                      <a:pt x="2552700" y="91430"/>
                      <a:pt x="2552700" y="204215"/>
                    </a:cubicBezTo>
                    <a:lnTo>
                      <a:pt x="2552700" y="3774394"/>
                    </a:lnTo>
                    <a:close/>
                  </a:path>
                </a:pathLst>
              </a:custGeom>
              <a:solidFill>
                <a:srgbClr val="838383"/>
              </a:solidFill>
            </p:spPr>
          </p:sp>
        </p:grpSp>
      </p:grpSp>
      <p:grpSp>
        <p:nvGrpSpPr>
          <p:cNvPr id="21" name="Group 21"/>
          <p:cNvGrpSpPr/>
          <p:nvPr/>
        </p:nvGrpSpPr>
        <p:grpSpPr>
          <a:xfrm>
            <a:off x="1409700" y="5579331"/>
            <a:ext cx="489254" cy="489254"/>
            <a:chOff x="0" y="0"/>
            <a:chExt cx="1913890" cy="1913890"/>
          </a:xfrm>
        </p:grpSpPr>
        <p:sp>
          <p:nvSpPr>
            <p:cNvPr id="22" name="Freeform 2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sp>
        <p:nvSpPr>
          <p:cNvPr id="23" name="TextBox 23"/>
          <p:cNvSpPr txBox="1"/>
          <p:nvPr/>
        </p:nvSpPr>
        <p:spPr>
          <a:xfrm>
            <a:off x="2180958" y="5564243"/>
            <a:ext cx="4175453" cy="471805"/>
          </a:xfrm>
          <a:prstGeom prst="rect">
            <a:avLst/>
          </a:prstGeom>
        </p:spPr>
        <p:txBody>
          <a:bodyPr lIns="0" tIns="0" rIns="0" bIns="0" rtlCol="0" anchor="t">
            <a:spAutoFit/>
          </a:bodyPr>
          <a:lstStyle/>
          <a:p>
            <a:pPr>
              <a:lnSpc>
                <a:spcPts val="3919"/>
              </a:lnSpc>
              <a:spcBef>
                <a:spcPct val="0"/>
              </a:spcBef>
            </a:pPr>
            <a:r>
              <a:rPr lang="en-US" sz="2799" spc="55" dirty="0">
                <a:solidFill>
                  <a:srgbClr val="000000"/>
                </a:solidFill>
                <a:latin typeface="Cerebri"/>
              </a:rPr>
              <a:t>Automobile fatalities</a:t>
            </a:r>
          </a:p>
        </p:txBody>
      </p:sp>
      <p:grpSp>
        <p:nvGrpSpPr>
          <p:cNvPr id="24" name="Group 24"/>
          <p:cNvGrpSpPr/>
          <p:nvPr/>
        </p:nvGrpSpPr>
        <p:grpSpPr>
          <a:xfrm>
            <a:off x="1409700" y="6543315"/>
            <a:ext cx="489254" cy="489254"/>
            <a:chOff x="0" y="0"/>
            <a:chExt cx="1913890" cy="1913890"/>
          </a:xfrm>
        </p:grpSpPr>
        <p:sp>
          <p:nvSpPr>
            <p:cNvPr id="25" name="Freeform 2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9D9D9"/>
            </a:solidFill>
          </p:spPr>
        </p:sp>
      </p:grpSp>
      <p:sp>
        <p:nvSpPr>
          <p:cNvPr id="26" name="TextBox 26"/>
          <p:cNvSpPr txBox="1"/>
          <p:nvPr/>
        </p:nvSpPr>
        <p:spPr>
          <a:xfrm>
            <a:off x="2180958" y="6528227"/>
            <a:ext cx="4175453" cy="471805"/>
          </a:xfrm>
          <a:prstGeom prst="rect">
            <a:avLst/>
          </a:prstGeom>
        </p:spPr>
        <p:txBody>
          <a:bodyPr lIns="0" tIns="0" rIns="0" bIns="0" rtlCol="0" anchor="t">
            <a:spAutoFit/>
          </a:bodyPr>
          <a:lstStyle/>
          <a:p>
            <a:pPr>
              <a:lnSpc>
                <a:spcPts val="3919"/>
              </a:lnSpc>
              <a:spcBef>
                <a:spcPct val="0"/>
              </a:spcBef>
            </a:pPr>
            <a:r>
              <a:rPr lang="en-US" sz="2799" spc="55" dirty="0">
                <a:solidFill>
                  <a:srgbClr val="000000"/>
                </a:solidFill>
                <a:latin typeface="Cerebri"/>
              </a:rPr>
              <a:t>Motorcycle Fatalities</a:t>
            </a:r>
          </a:p>
        </p:txBody>
      </p:sp>
      <p:grpSp>
        <p:nvGrpSpPr>
          <p:cNvPr id="27" name="Group 27"/>
          <p:cNvGrpSpPr/>
          <p:nvPr/>
        </p:nvGrpSpPr>
        <p:grpSpPr>
          <a:xfrm>
            <a:off x="1409700" y="7506290"/>
            <a:ext cx="489254" cy="489254"/>
            <a:chOff x="0" y="0"/>
            <a:chExt cx="1913890" cy="1913890"/>
          </a:xfrm>
        </p:grpSpPr>
        <p:sp>
          <p:nvSpPr>
            <p:cNvPr id="28" name="Freeform 2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37373"/>
            </a:solidFill>
          </p:spPr>
        </p:sp>
      </p:grpSp>
      <p:sp>
        <p:nvSpPr>
          <p:cNvPr id="29" name="TextBox 29"/>
          <p:cNvSpPr txBox="1"/>
          <p:nvPr/>
        </p:nvSpPr>
        <p:spPr>
          <a:xfrm>
            <a:off x="2180958" y="7491202"/>
            <a:ext cx="4175453" cy="471805"/>
          </a:xfrm>
          <a:prstGeom prst="rect">
            <a:avLst/>
          </a:prstGeom>
        </p:spPr>
        <p:txBody>
          <a:bodyPr lIns="0" tIns="0" rIns="0" bIns="0" rtlCol="0" anchor="t">
            <a:spAutoFit/>
          </a:bodyPr>
          <a:lstStyle/>
          <a:p>
            <a:pPr>
              <a:lnSpc>
                <a:spcPts val="3919"/>
              </a:lnSpc>
              <a:spcBef>
                <a:spcPct val="0"/>
              </a:spcBef>
            </a:pPr>
            <a:r>
              <a:rPr lang="en-US" sz="2799" spc="55" dirty="0">
                <a:solidFill>
                  <a:srgbClr val="000000"/>
                </a:solidFill>
                <a:latin typeface="Cerebri"/>
              </a:rPr>
              <a:t>Pedestrian Fatalities</a:t>
            </a:r>
          </a:p>
        </p:txBody>
      </p:sp>
      <p:grpSp>
        <p:nvGrpSpPr>
          <p:cNvPr id="30" name="Group 30"/>
          <p:cNvGrpSpPr/>
          <p:nvPr/>
        </p:nvGrpSpPr>
        <p:grpSpPr>
          <a:xfrm>
            <a:off x="1409700" y="8491156"/>
            <a:ext cx="489254" cy="489254"/>
            <a:chOff x="0" y="0"/>
            <a:chExt cx="1913890" cy="1913890"/>
          </a:xfrm>
        </p:grpSpPr>
        <p:sp>
          <p:nvSpPr>
            <p:cNvPr id="31" name="Freeform 3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45454"/>
            </a:solidFill>
          </p:spPr>
        </p:sp>
      </p:grpSp>
      <p:sp>
        <p:nvSpPr>
          <p:cNvPr id="32" name="TextBox 32"/>
          <p:cNvSpPr txBox="1"/>
          <p:nvPr/>
        </p:nvSpPr>
        <p:spPr>
          <a:xfrm>
            <a:off x="2180958" y="8466543"/>
            <a:ext cx="5287566" cy="976630"/>
          </a:xfrm>
          <a:prstGeom prst="rect">
            <a:avLst/>
          </a:prstGeom>
        </p:spPr>
        <p:txBody>
          <a:bodyPr lIns="0" tIns="0" rIns="0" bIns="0" rtlCol="0" anchor="t">
            <a:spAutoFit/>
          </a:bodyPr>
          <a:lstStyle/>
          <a:p>
            <a:pPr>
              <a:lnSpc>
                <a:spcPts val="3919"/>
              </a:lnSpc>
            </a:pPr>
            <a:r>
              <a:rPr lang="en-US" sz="2799" spc="55" dirty="0">
                <a:solidFill>
                  <a:srgbClr val="000000"/>
                </a:solidFill>
                <a:latin typeface="Cerebri"/>
              </a:rPr>
              <a:t>Off-Duty/Recreation Fatalities</a:t>
            </a:r>
          </a:p>
          <a:p>
            <a:pPr>
              <a:lnSpc>
                <a:spcPts val="3919"/>
              </a:lnSpc>
              <a:spcBef>
                <a:spcPct val="0"/>
              </a:spcBef>
            </a:pPr>
            <a:endParaRPr lang="en-US" sz="2799" spc="55" dirty="0">
              <a:solidFill>
                <a:srgbClr val="000000"/>
              </a:solidFill>
              <a:latin typeface="Cere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rcRect t="7983" b="7983"/>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04169" y="3094963"/>
            <a:ext cx="16775287" cy="6315737"/>
          </a:xfrm>
          <a:prstGeom prst="rect">
            <a:avLst/>
          </a:prstGeom>
          <a:solidFill>
            <a:srgbClr val="555555">
              <a:alpha val="90980"/>
            </a:srgbClr>
          </a:solidFill>
        </p:spPr>
      </p:sp>
      <p:sp>
        <p:nvSpPr>
          <p:cNvPr id="3" name="TextBox 3"/>
          <p:cNvSpPr txBox="1"/>
          <p:nvPr/>
        </p:nvSpPr>
        <p:spPr>
          <a:xfrm>
            <a:off x="1206787" y="4914900"/>
            <a:ext cx="15874423" cy="4068806"/>
          </a:xfrm>
          <a:prstGeom prst="rect">
            <a:avLst/>
          </a:prstGeom>
        </p:spPr>
        <p:txBody>
          <a:bodyPr lIns="0" tIns="0" rIns="0" bIns="0" rtlCol="0" anchor="t">
            <a:spAutoFit/>
          </a:bodyPr>
          <a:lstStyle/>
          <a:p>
            <a:pPr>
              <a:lnSpc>
                <a:spcPts val="3150"/>
              </a:lnSpc>
            </a:pPr>
            <a:r>
              <a:rPr lang="en-US" sz="2000" spc="21" dirty="0">
                <a:solidFill>
                  <a:srgbClr val="FFFFFF"/>
                </a:solidFill>
                <a:latin typeface="Telegraf" panose="020B0604020202020204" charset="0"/>
              </a:rPr>
              <a:t>As we 'Fall Back' to Shorter Days, Take Extra Care on the Road:</a:t>
            </a:r>
          </a:p>
          <a:p>
            <a:pPr>
              <a:lnSpc>
                <a:spcPts val="3150"/>
              </a:lnSpc>
            </a:pPr>
            <a:endParaRPr lang="en-US" sz="2000" spc="21" dirty="0">
              <a:solidFill>
                <a:srgbClr val="FFFFFF"/>
              </a:solidFill>
              <a:latin typeface="Telegraf" panose="020B0604020202020204" charset="0"/>
            </a:endParaRPr>
          </a:p>
          <a:p>
            <a:pPr marL="453395" lvl="1" indent="-226697">
              <a:lnSpc>
                <a:spcPts val="3150"/>
              </a:lnSpc>
              <a:buFont typeface="Arial"/>
              <a:buChar char="•"/>
            </a:pPr>
            <a:r>
              <a:rPr lang="en-US" sz="2000" spc="8" dirty="0">
                <a:solidFill>
                  <a:srgbClr val="FFFFFF"/>
                </a:solidFill>
                <a:latin typeface="Telegraf" panose="020B0604020202020204" charset="0"/>
              </a:rPr>
              <a:t>Shorter days, fatigue, compromised night vision, rush hour and impaired drivers are some of the risks we face when driving at night. These risks become especially pronounced moving into the weekend, with fatal crashes peaking on Saturday nights, according to NSC analysis of National Highway Traffic Safety Administration (NHTSA) data.</a:t>
            </a:r>
          </a:p>
          <a:p>
            <a:pPr marL="453395" lvl="1" indent="-226697">
              <a:lnSpc>
                <a:spcPts val="3150"/>
              </a:lnSpc>
              <a:buFont typeface="Arial"/>
              <a:buChar char="•"/>
            </a:pPr>
            <a:r>
              <a:rPr lang="en-US" sz="2000" spc="8" dirty="0">
                <a:solidFill>
                  <a:srgbClr val="FFFFFF"/>
                </a:solidFill>
                <a:latin typeface="Telegraf" panose="020B0604020202020204" charset="0"/>
              </a:rPr>
              <a:t>When Daylight Saving Time ends – for 2021 that's 2 a.m. Nov. 7, many people will find themselves spending more time driving in the dark. Depth perception, color recognition and peripheral vision can be compromised in the dark and the headlights glare from oncoming vehicles can temporarily blind a driver.</a:t>
            </a:r>
          </a:p>
          <a:p>
            <a:pPr marL="453395" lvl="1" indent="-226697">
              <a:lnSpc>
                <a:spcPts val="3150"/>
              </a:lnSpc>
              <a:buFont typeface="Arial"/>
              <a:buChar char="•"/>
            </a:pPr>
            <a:r>
              <a:rPr lang="en-US" sz="2000" spc="21" dirty="0">
                <a:solidFill>
                  <a:srgbClr val="FFFFFF"/>
                </a:solidFill>
                <a:latin typeface="Telegraf" panose="020B0604020202020204" charset="0"/>
              </a:rPr>
              <a:t>Even with high-beam headlights on, visibility is limited to about 500 feet (250 feet for normal headlights), creating less time to react to something in the road, especially when driving at higher speeds.</a:t>
            </a:r>
          </a:p>
        </p:txBody>
      </p:sp>
      <p:sp>
        <p:nvSpPr>
          <p:cNvPr id="4" name="TextBox 4"/>
          <p:cNvSpPr txBox="1"/>
          <p:nvPr/>
        </p:nvSpPr>
        <p:spPr>
          <a:xfrm>
            <a:off x="12970858" y="619125"/>
            <a:ext cx="4508598" cy="409575"/>
          </a:xfrm>
          <a:prstGeom prst="rect">
            <a:avLst/>
          </a:prstGeom>
        </p:spPr>
        <p:txBody>
          <a:bodyPr lIns="0" tIns="0" rIns="0" bIns="0" rtlCol="0" anchor="t">
            <a:spAutoFit/>
          </a:bodyPr>
          <a:lstStyle/>
          <a:p>
            <a:pPr algn="r">
              <a:lnSpc>
                <a:spcPts val="3200"/>
              </a:lnSpc>
            </a:pPr>
            <a:r>
              <a:rPr lang="en-US" sz="2000" spc="60" dirty="0">
                <a:solidFill>
                  <a:srgbClr val="FFFDF5"/>
                </a:solidFill>
                <a:latin typeface="Luthier Bold"/>
              </a:rPr>
              <a:t>SEASONAL DRIVING SAFETY</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30</a:t>
            </a:r>
          </a:p>
        </p:txBody>
      </p:sp>
      <p:sp>
        <p:nvSpPr>
          <p:cNvPr id="6" name="TextBox 6"/>
          <p:cNvSpPr txBox="1"/>
          <p:nvPr/>
        </p:nvSpPr>
        <p:spPr>
          <a:xfrm>
            <a:off x="990600" y="3582938"/>
            <a:ext cx="16268701" cy="987450"/>
          </a:xfrm>
          <a:prstGeom prst="rect">
            <a:avLst/>
          </a:prstGeom>
        </p:spPr>
        <p:txBody>
          <a:bodyPr wrap="square" lIns="0" tIns="0" rIns="0" bIns="0" rtlCol="0" anchor="t">
            <a:spAutoFit/>
          </a:bodyPr>
          <a:lstStyle/>
          <a:p>
            <a:pPr>
              <a:lnSpc>
                <a:spcPts val="7732"/>
              </a:lnSpc>
            </a:pPr>
            <a:r>
              <a:rPr lang="en-US" sz="8500" spc="88" dirty="0">
                <a:solidFill>
                  <a:srgbClr val="FFFDF5"/>
                </a:solidFill>
                <a:latin typeface="Telegraf Bold" panose="020B0604020202020204" charset="0"/>
              </a:rPr>
              <a:t>Drive s  </a:t>
            </a:r>
            <a:r>
              <a:rPr lang="en-US" sz="8500" spc="88" dirty="0" smtClean="0">
                <a:solidFill>
                  <a:srgbClr val="FFFDF5"/>
                </a:solidFill>
                <a:latin typeface="Telegraf Bold" panose="020B0604020202020204" charset="0"/>
              </a:rPr>
              <a:t>fely </a:t>
            </a:r>
            <a:r>
              <a:rPr lang="en-US" sz="8500" spc="88" dirty="0">
                <a:solidFill>
                  <a:srgbClr val="FFFDF5"/>
                </a:solidFill>
                <a:latin typeface="Telegraf Bold" panose="020B0604020202020204" charset="0"/>
              </a:rPr>
              <a:t>as it gets darker</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6799">
            <a:off x="4730674" y="3781447"/>
            <a:ext cx="568053" cy="56805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rcRect t="53067" b="952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76251" y="4928054"/>
            <a:ext cx="17414872" cy="4613247"/>
          </a:xfrm>
          <a:prstGeom prst="rect">
            <a:avLst/>
          </a:prstGeom>
          <a:solidFill>
            <a:srgbClr val="555555">
              <a:alpha val="87843"/>
            </a:srgbClr>
          </a:solidFill>
        </p:spPr>
      </p:sp>
      <p:sp>
        <p:nvSpPr>
          <p:cNvPr id="3" name="TextBox 3"/>
          <p:cNvSpPr txBox="1"/>
          <p:nvPr/>
        </p:nvSpPr>
        <p:spPr>
          <a:xfrm>
            <a:off x="1066799" y="6209721"/>
            <a:ext cx="16521891" cy="2872581"/>
          </a:xfrm>
          <a:prstGeom prst="rect">
            <a:avLst/>
          </a:prstGeom>
        </p:spPr>
        <p:txBody>
          <a:bodyPr wrap="square" lIns="0" tIns="0" rIns="0" bIns="0" rtlCol="0" anchor="t">
            <a:spAutoFit/>
          </a:bodyPr>
          <a:lstStyle/>
          <a:p>
            <a:pPr>
              <a:lnSpc>
                <a:spcPts val="2800"/>
              </a:lnSpc>
            </a:pPr>
            <a:r>
              <a:rPr lang="en-US" sz="2000" spc="20" dirty="0">
                <a:solidFill>
                  <a:srgbClr val="FFFFFF"/>
                </a:solidFill>
                <a:latin typeface="Telegraf" panose="020B0604020202020204" charset="0"/>
              </a:rPr>
              <a:t>Evening rush hour (weekdays between 4 and 7 p.m.) is a dangerous time to drive due to crowded roadways and drivers eager to get home after work. In winter, it's dark during rush hour, compounding an already dangerous driving situation. </a:t>
            </a:r>
          </a:p>
          <a:p>
            <a:pPr marL="431805" lvl="1" indent="-215903">
              <a:lnSpc>
                <a:spcPts val="2800"/>
              </a:lnSpc>
              <a:buFont typeface="Arial"/>
              <a:buChar char="•"/>
            </a:pPr>
            <a:r>
              <a:rPr lang="en-US" sz="2000" spc="20" dirty="0">
                <a:solidFill>
                  <a:srgbClr val="FFFFFF"/>
                </a:solidFill>
                <a:latin typeface="Telegraf" panose="020B0604020202020204" charset="0"/>
              </a:rPr>
              <a:t>Don't be an impatient driver; slow down</a:t>
            </a:r>
          </a:p>
          <a:p>
            <a:pPr marL="431805" lvl="1" indent="-215903">
              <a:lnSpc>
                <a:spcPts val="2800"/>
              </a:lnSpc>
              <a:buFont typeface="Arial"/>
              <a:buChar char="•"/>
            </a:pPr>
            <a:r>
              <a:rPr lang="en-US" sz="2000" spc="20" dirty="0">
                <a:solidFill>
                  <a:srgbClr val="FFFFFF"/>
                </a:solidFill>
                <a:latin typeface="Telegraf" panose="020B0604020202020204" charset="0"/>
              </a:rPr>
              <a:t>Stay in your lane and beware of drivers who dart from lane to lane</a:t>
            </a:r>
          </a:p>
          <a:p>
            <a:pPr marL="431805" lvl="1" indent="-215903">
              <a:lnSpc>
                <a:spcPts val="2800"/>
              </a:lnSpc>
              <a:buFont typeface="Arial"/>
              <a:buChar char="•"/>
            </a:pPr>
            <a:r>
              <a:rPr lang="en-US" sz="2000" spc="20" dirty="0">
                <a:solidFill>
                  <a:srgbClr val="FFFFFF"/>
                </a:solidFill>
                <a:latin typeface="Telegraf" panose="020B0604020202020204" charset="0"/>
              </a:rPr>
              <a:t>Even though the route may be familiar, don't go on autopilot; stay alert</a:t>
            </a:r>
          </a:p>
          <a:p>
            <a:pPr marL="431805" lvl="1" indent="-215903">
              <a:lnSpc>
                <a:spcPts val="2800"/>
              </a:lnSpc>
              <a:buFont typeface="Arial"/>
              <a:buChar char="•"/>
            </a:pPr>
            <a:r>
              <a:rPr lang="en-US" sz="2000" spc="20" dirty="0">
                <a:solidFill>
                  <a:srgbClr val="FFFFFF"/>
                </a:solidFill>
                <a:latin typeface="Telegraf" panose="020B0604020202020204" charset="0"/>
              </a:rPr>
              <a:t>Consult directions if you'll be driving in unfamiliar areas and memorize your route</a:t>
            </a:r>
          </a:p>
          <a:p>
            <a:pPr marL="431805" lvl="1" indent="-215903">
              <a:lnSpc>
                <a:spcPts val="2800"/>
              </a:lnSpc>
              <a:buFont typeface="Arial"/>
              <a:buChar char="•"/>
            </a:pPr>
            <a:r>
              <a:rPr lang="en-US" sz="2000" spc="20" dirty="0">
                <a:solidFill>
                  <a:srgbClr val="FFFFFF"/>
                </a:solidFill>
                <a:latin typeface="Telegraf" panose="020B0604020202020204" charset="0"/>
              </a:rPr>
              <a:t>Don't touch your phone, eat, drink or do other things that are distracting</a:t>
            </a:r>
          </a:p>
          <a:p>
            <a:pPr marL="431805" lvl="1" indent="-215903">
              <a:lnSpc>
                <a:spcPts val="2800"/>
              </a:lnSpc>
              <a:buFont typeface="Arial"/>
              <a:buChar char="•"/>
            </a:pPr>
            <a:r>
              <a:rPr lang="en-US" sz="2000" spc="20" dirty="0">
                <a:solidFill>
                  <a:srgbClr val="FFFFFF"/>
                </a:solidFill>
                <a:latin typeface="Telegraf" panose="020B0604020202020204" charset="0"/>
              </a:rPr>
              <a:t>Limit driving to daytime hours if necessary</a:t>
            </a:r>
          </a:p>
        </p:txBody>
      </p:sp>
      <p:sp>
        <p:nvSpPr>
          <p:cNvPr id="4" name="TextBox 4"/>
          <p:cNvSpPr txBox="1"/>
          <p:nvPr/>
        </p:nvSpPr>
        <p:spPr>
          <a:xfrm>
            <a:off x="453060" y="5019065"/>
            <a:ext cx="17414872" cy="912173"/>
          </a:xfrm>
          <a:prstGeom prst="rect">
            <a:avLst/>
          </a:prstGeom>
        </p:spPr>
        <p:txBody>
          <a:bodyPr wrap="square" lIns="0" tIns="0" rIns="0" bIns="0" rtlCol="0" anchor="t">
            <a:spAutoFit/>
          </a:bodyPr>
          <a:lstStyle/>
          <a:p>
            <a:pPr algn="ctr">
              <a:lnSpc>
                <a:spcPts val="7871"/>
              </a:lnSpc>
              <a:spcBef>
                <a:spcPct val="0"/>
              </a:spcBef>
            </a:pPr>
            <a:r>
              <a:rPr lang="en-US" sz="4500" spc="52" dirty="0">
                <a:solidFill>
                  <a:srgbClr val="FFFFFF"/>
                </a:solidFill>
                <a:latin typeface="Telegraf Bold" panose="020B0604020202020204" charset="0"/>
              </a:rPr>
              <a:t>How can you make it home safely during rush hour?</a:t>
            </a:r>
          </a:p>
        </p:txBody>
      </p:sp>
      <p:sp>
        <p:nvSpPr>
          <p:cNvPr id="5" name="TextBox 5"/>
          <p:cNvSpPr txBox="1"/>
          <p:nvPr/>
        </p:nvSpPr>
        <p:spPr>
          <a:xfrm>
            <a:off x="12970858" y="619125"/>
            <a:ext cx="4508598" cy="409575"/>
          </a:xfrm>
          <a:prstGeom prst="rect">
            <a:avLst/>
          </a:prstGeom>
        </p:spPr>
        <p:txBody>
          <a:bodyPr lIns="0" tIns="0" rIns="0" bIns="0" rtlCol="0" anchor="t">
            <a:spAutoFit/>
          </a:bodyPr>
          <a:lstStyle/>
          <a:p>
            <a:pPr algn="r">
              <a:lnSpc>
                <a:spcPts val="3200"/>
              </a:lnSpc>
            </a:pPr>
            <a:r>
              <a:rPr lang="en-US" sz="2000" spc="60" dirty="0">
                <a:solidFill>
                  <a:srgbClr val="FFFDF5"/>
                </a:solidFill>
                <a:latin typeface="Luthier Bold"/>
              </a:rPr>
              <a:t>SEASONAL DRIVING 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rcRect t="25843" b="36609"/>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88723" y="3684273"/>
            <a:ext cx="16710554" cy="5574027"/>
          </a:xfrm>
          <a:prstGeom prst="rect">
            <a:avLst/>
          </a:prstGeom>
          <a:solidFill>
            <a:srgbClr val="555555"/>
          </a:solidFill>
        </p:spPr>
      </p:sp>
      <p:sp>
        <p:nvSpPr>
          <p:cNvPr id="3" name="TextBox 3"/>
          <p:cNvSpPr txBox="1"/>
          <p:nvPr/>
        </p:nvSpPr>
        <p:spPr>
          <a:xfrm>
            <a:off x="1359869" y="5453400"/>
            <a:ext cx="15568262" cy="3187699"/>
          </a:xfrm>
          <a:prstGeom prst="rect">
            <a:avLst/>
          </a:prstGeom>
        </p:spPr>
        <p:txBody>
          <a:bodyPr lIns="0" tIns="0" rIns="0" bIns="0" rtlCol="0" anchor="t">
            <a:spAutoFit/>
          </a:bodyPr>
          <a:lstStyle/>
          <a:p>
            <a:pPr>
              <a:lnSpc>
                <a:spcPts val="2800"/>
              </a:lnSpc>
            </a:pPr>
            <a:r>
              <a:rPr lang="en-US" sz="2000" spc="20" dirty="0">
                <a:solidFill>
                  <a:srgbClr val="FFFFFF"/>
                </a:solidFill>
                <a:latin typeface="Telegraf" panose="020B0604020202020204" charset="0"/>
              </a:rPr>
              <a:t>More than 70% of the nation's roads are located in snowy regions, which receive more than five inches average snowfall annually. According to the NHTSA, 17% of all vehicle crashes occur during winter conditions with December and February typically accounting for the most weather-related crashes. More than 30% of all fatal crashes occurring in November, December and February involve adverse weather conditions like sleet, hail and fog. </a:t>
            </a:r>
          </a:p>
          <a:p>
            <a:pPr>
              <a:lnSpc>
                <a:spcPts val="2800"/>
              </a:lnSpc>
            </a:pPr>
            <a:endParaRPr lang="en-US" sz="2000" spc="20" dirty="0">
              <a:solidFill>
                <a:srgbClr val="FFFFFF"/>
              </a:solidFill>
              <a:latin typeface="Telegraf" panose="020B0604020202020204" charset="0"/>
            </a:endParaRPr>
          </a:p>
          <a:p>
            <a:pPr>
              <a:lnSpc>
                <a:spcPts val="2800"/>
              </a:lnSpc>
            </a:pPr>
            <a:r>
              <a:rPr lang="en-US" sz="2000" spc="20" dirty="0">
                <a:solidFill>
                  <a:srgbClr val="FFFFFF"/>
                </a:solidFill>
                <a:latin typeface="Telegraf" panose="020B0604020202020204" charset="0"/>
              </a:rPr>
              <a:t>Depending on where you’re traveling to, running out of gas, getting a flat tire or having your vehicle break down on the side of the road can have far more disastrous consequences in the winter, than in the spring or summer. </a:t>
            </a:r>
          </a:p>
          <a:p>
            <a:pPr>
              <a:lnSpc>
                <a:spcPts val="2800"/>
              </a:lnSpc>
            </a:pPr>
            <a:endParaRPr lang="en-US" sz="2000" spc="20" dirty="0">
              <a:solidFill>
                <a:srgbClr val="FFFFFF"/>
              </a:solidFill>
              <a:latin typeface="Telegraf" panose="020B0604020202020204" charset="0"/>
            </a:endParaRPr>
          </a:p>
          <a:p>
            <a:pPr>
              <a:lnSpc>
                <a:spcPts val="2800"/>
              </a:lnSpc>
            </a:pPr>
            <a:r>
              <a:rPr lang="en-US" sz="2000" spc="20" dirty="0">
                <a:solidFill>
                  <a:srgbClr val="FFFFFF"/>
                </a:solidFill>
                <a:latin typeface="Telegraf" panose="020B0604020202020204" charset="0"/>
              </a:rPr>
              <a:t>So how should you prepare?</a:t>
            </a:r>
          </a:p>
        </p:txBody>
      </p:sp>
      <p:sp>
        <p:nvSpPr>
          <p:cNvPr id="4" name="TextBox 4"/>
          <p:cNvSpPr txBox="1"/>
          <p:nvPr/>
        </p:nvSpPr>
        <p:spPr>
          <a:xfrm>
            <a:off x="1359869" y="4386026"/>
            <a:ext cx="15175530" cy="743793"/>
          </a:xfrm>
          <a:prstGeom prst="rect">
            <a:avLst/>
          </a:prstGeom>
        </p:spPr>
        <p:txBody>
          <a:bodyPr wrap="square" lIns="0" tIns="0" rIns="0" bIns="0" rtlCol="0" anchor="t">
            <a:spAutoFit/>
          </a:bodyPr>
          <a:lstStyle/>
          <a:p>
            <a:pPr algn="ctr">
              <a:lnSpc>
                <a:spcPts val="5800"/>
              </a:lnSpc>
            </a:pPr>
            <a:r>
              <a:rPr lang="en-US" sz="6667" spc="66" dirty="0">
                <a:solidFill>
                  <a:srgbClr val="FFFDF5"/>
                </a:solidFill>
                <a:latin typeface="Telegraf Bold" panose="020B0604020202020204" charset="0"/>
              </a:rPr>
              <a:t>Winter Driving </a:t>
            </a:r>
            <a:r>
              <a:rPr lang="en-US" sz="6667" spc="66" dirty="0" smtClean="0">
                <a:solidFill>
                  <a:srgbClr val="FFFDF5"/>
                </a:solidFill>
                <a:latin typeface="Telegraf Bold" panose="020B0604020202020204" charset="0"/>
              </a:rPr>
              <a:t>Conditions</a:t>
            </a:r>
            <a:endParaRPr lang="en-US" sz="6667" spc="66" dirty="0">
              <a:solidFill>
                <a:srgbClr val="FFFDF5"/>
              </a:solidFill>
              <a:latin typeface="Cooper Hewitt Heavy Bold"/>
            </a:endParaRPr>
          </a:p>
        </p:txBody>
      </p:sp>
      <p:sp>
        <p:nvSpPr>
          <p:cNvPr id="5" name="TextBox 5"/>
          <p:cNvSpPr txBox="1"/>
          <p:nvPr/>
        </p:nvSpPr>
        <p:spPr>
          <a:xfrm>
            <a:off x="13387580" y="619125"/>
            <a:ext cx="4508598" cy="40957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SEASONAL DRIVING 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rcRect l="19791" r="134"/>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0" y="2734471"/>
            <a:ext cx="16230600" cy="7010604"/>
          </a:xfrm>
          <a:prstGeom prst="rect">
            <a:avLst/>
          </a:prstGeom>
          <a:solidFill>
            <a:srgbClr val="555555">
              <a:alpha val="91765"/>
            </a:srgbClr>
          </a:solidFill>
        </p:spPr>
      </p:sp>
      <p:pic>
        <p:nvPicPr>
          <p:cNvPr id="3" name="Picture 3"/>
          <p:cNvPicPr>
            <a:picLocks noChangeAspect="1"/>
          </p:cNvPicPr>
          <p:nvPr/>
        </p:nvPicPr>
        <p:blipFill>
          <a:blip r:embed="rId3"/>
          <a:srcRect r="55505"/>
          <a:stretch>
            <a:fillRect/>
          </a:stretch>
        </p:blipFill>
        <p:spPr>
          <a:xfrm>
            <a:off x="-497347" y="-935048"/>
            <a:ext cx="7108956" cy="10651549"/>
          </a:xfrm>
          <a:prstGeom prst="rect">
            <a:avLst/>
          </a:prstGeom>
        </p:spPr>
      </p:pic>
      <p:sp>
        <p:nvSpPr>
          <p:cNvPr id="4" name="TextBox 4"/>
          <p:cNvSpPr txBox="1"/>
          <p:nvPr/>
        </p:nvSpPr>
        <p:spPr>
          <a:xfrm>
            <a:off x="3276600" y="5351577"/>
            <a:ext cx="12876043" cy="4065600"/>
          </a:xfrm>
          <a:prstGeom prst="rect">
            <a:avLst/>
          </a:prstGeom>
        </p:spPr>
        <p:txBody>
          <a:bodyPr wrap="square" lIns="0" tIns="0" rIns="0" bIns="0" rtlCol="0" anchor="t">
            <a:spAutoFit/>
          </a:bodyPr>
          <a:lstStyle/>
          <a:p>
            <a:pPr marL="410216" lvl="1" indent="-205108">
              <a:lnSpc>
                <a:spcPts val="2850"/>
              </a:lnSpc>
              <a:buFont typeface="Arial"/>
              <a:buChar char="•"/>
            </a:pPr>
            <a:r>
              <a:rPr lang="en-US" sz="2000" spc="22" dirty="0" smtClean="0">
                <a:solidFill>
                  <a:srgbClr val="FFFFFF"/>
                </a:solidFill>
                <a:latin typeface="Telegraf" panose="020B0604020202020204" charset="0"/>
              </a:rPr>
              <a:t>Plan </a:t>
            </a:r>
            <a:r>
              <a:rPr lang="en-US" sz="2000" spc="22" dirty="0">
                <a:solidFill>
                  <a:srgbClr val="FFFFFF"/>
                </a:solidFill>
                <a:latin typeface="Telegraf" panose="020B0604020202020204" charset="0"/>
              </a:rPr>
              <a:t>and evaluate your route ahead of time and a</a:t>
            </a:r>
            <a:r>
              <a:rPr lang="en-US" sz="2000" spc="11" dirty="0">
                <a:solidFill>
                  <a:srgbClr val="FFFFFF"/>
                </a:solidFill>
                <a:latin typeface="Telegraf" panose="020B0604020202020204" charset="0"/>
              </a:rPr>
              <a:t>nticipate adverse weather conditions.  </a:t>
            </a:r>
          </a:p>
          <a:p>
            <a:pPr marL="410216" lvl="1" indent="-205108">
              <a:lnSpc>
                <a:spcPts val="2850"/>
              </a:lnSpc>
              <a:buFont typeface="Arial"/>
              <a:buChar char="•"/>
            </a:pPr>
            <a:r>
              <a:rPr lang="en-US" sz="2000" spc="11" dirty="0">
                <a:solidFill>
                  <a:srgbClr val="FFFFFF"/>
                </a:solidFill>
                <a:latin typeface="Telegraf" panose="020B0604020202020204" charset="0"/>
              </a:rPr>
              <a:t>Check your vehicle's tires, windshield wipers, coolant, lights and other systems before you hit the road. If you’re heading to areas known for snowy conditions, install snow tires before you hit snowy conditions. </a:t>
            </a:r>
          </a:p>
          <a:p>
            <a:pPr marL="410216" lvl="1" indent="-205108">
              <a:lnSpc>
                <a:spcPts val="2850"/>
              </a:lnSpc>
              <a:buFont typeface="Arial"/>
              <a:buChar char="•"/>
            </a:pPr>
            <a:r>
              <a:rPr lang="en-US" sz="2000" spc="19" dirty="0">
                <a:solidFill>
                  <a:srgbClr val="FFFFFF"/>
                </a:solidFill>
                <a:latin typeface="Telegraf" panose="020B0604020202020204" charset="0"/>
              </a:rPr>
              <a:t>H</a:t>
            </a:r>
            <a:r>
              <a:rPr lang="en-US" sz="2000" spc="11" dirty="0">
                <a:solidFill>
                  <a:srgbClr val="FFFFFF"/>
                </a:solidFill>
                <a:latin typeface="Telegraf" panose="020B0604020202020204" charset="0"/>
              </a:rPr>
              <a:t>ave an emergency kit and ensure you know how your vehicle handles adverse road conditions.  </a:t>
            </a:r>
          </a:p>
          <a:p>
            <a:pPr marL="410216" lvl="1" indent="-205108">
              <a:lnSpc>
                <a:spcPts val="2850"/>
              </a:lnSpc>
              <a:buFont typeface="Arial"/>
              <a:buChar char="•"/>
            </a:pPr>
            <a:r>
              <a:rPr lang="en-US" sz="2000" spc="19" dirty="0">
                <a:solidFill>
                  <a:srgbClr val="FFFFFF"/>
                </a:solidFill>
                <a:latin typeface="Telegraf" panose="020B0604020202020204" charset="0"/>
              </a:rPr>
              <a:t>Look out for common hazards including hidden potholes, blowing snow or unplowed roads,  snowdrifts obscuring roads, sun glare, black ice, bridges or roads near bodies of water (slow down and take your time), tractor-trailers skidding or reducing visibility, other vehicles going too fast for conditions.</a:t>
            </a:r>
          </a:p>
          <a:p>
            <a:pPr marL="410216" lvl="1" indent="-205108">
              <a:lnSpc>
                <a:spcPts val="2850"/>
              </a:lnSpc>
              <a:buFont typeface="Arial"/>
              <a:buChar char="•"/>
            </a:pPr>
            <a:r>
              <a:rPr lang="en-US" sz="2000" spc="19" dirty="0">
                <a:solidFill>
                  <a:srgbClr val="FFFFFF"/>
                </a:solidFill>
                <a:latin typeface="Telegraf" panose="020B0604020202020204" charset="0"/>
              </a:rPr>
              <a:t>Inform family or friends of your route and expected arrival time and share your location if traveling through remote areas, so they know where you were before losing contact if something happens.</a:t>
            </a:r>
          </a:p>
          <a:p>
            <a:pPr marL="410216" lvl="1" indent="-205108">
              <a:lnSpc>
                <a:spcPts val="2850"/>
              </a:lnSpc>
              <a:buFont typeface="Arial"/>
              <a:buChar char="•"/>
            </a:pPr>
            <a:r>
              <a:rPr lang="en-US" sz="2000" spc="19" dirty="0">
                <a:solidFill>
                  <a:srgbClr val="FFFFFF"/>
                </a:solidFill>
                <a:latin typeface="Telegraf" panose="020B0604020202020204" charset="0"/>
              </a:rPr>
              <a:t>Maintain your distance from other vehicles.  </a:t>
            </a:r>
          </a:p>
        </p:txBody>
      </p:sp>
      <p:sp>
        <p:nvSpPr>
          <p:cNvPr id="5" name="TextBox 5"/>
          <p:cNvSpPr txBox="1"/>
          <p:nvPr/>
        </p:nvSpPr>
        <p:spPr>
          <a:xfrm>
            <a:off x="3149623" y="4275375"/>
            <a:ext cx="12242183" cy="776879"/>
          </a:xfrm>
          <a:prstGeom prst="rect">
            <a:avLst/>
          </a:prstGeom>
        </p:spPr>
        <p:txBody>
          <a:bodyPr wrap="square" lIns="0" tIns="0" rIns="0" bIns="0" rtlCol="0" anchor="t">
            <a:spAutoFit/>
          </a:bodyPr>
          <a:lstStyle/>
          <a:p>
            <a:pPr>
              <a:lnSpc>
                <a:spcPts val="5800"/>
              </a:lnSpc>
            </a:pPr>
            <a:r>
              <a:rPr lang="en-US" sz="6600" spc="66" dirty="0" smtClean="0">
                <a:solidFill>
                  <a:srgbClr val="FFFDF5"/>
                </a:solidFill>
                <a:latin typeface="Telegraf Bold" panose="020B0604020202020204" charset="0"/>
              </a:rPr>
              <a:t>Winter Travel Preparedness</a:t>
            </a:r>
            <a:endParaRPr lang="en-US" sz="6600" spc="66" dirty="0">
              <a:solidFill>
                <a:srgbClr val="FFFDF5"/>
              </a:solidFill>
              <a:latin typeface="Cooper Hewitt Heavy Bold"/>
            </a:endParaRPr>
          </a:p>
        </p:txBody>
      </p:sp>
      <p:sp>
        <p:nvSpPr>
          <p:cNvPr id="6" name="TextBox 6"/>
          <p:cNvSpPr txBox="1"/>
          <p:nvPr/>
        </p:nvSpPr>
        <p:spPr>
          <a:xfrm>
            <a:off x="13165237" y="391967"/>
            <a:ext cx="4508598" cy="403225"/>
          </a:xfrm>
          <a:prstGeom prst="rect">
            <a:avLst/>
          </a:prstGeom>
        </p:spPr>
        <p:txBody>
          <a:bodyPr lIns="0" tIns="0" rIns="0" bIns="0" rtlCol="0" anchor="t">
            <a:spAutoFit/>
          </a:bodyPr>
          <a:lstStyle/>
          <a:p>
            <a:pPr algn="r">
              <a:lnSpc>
                <a:spcPts val="3200"/>
              </a:lnSpc>
            </a:pPr>
            <a:r>
              <a:rPr lang="en-US" sz="2000" spc="60" dirty="0">
                <a:solidFill>
                  <a:srgbClr val="FFFFFF"/>
                </a:solidFill>
                <a:latin typeface="Luthier Bold"/>
              </a:rPr>
              <a:t>SEASONAL DRIVING SAFETY</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rcRect l="16424" t="14752" b="1475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623281" y="3432735"/>
            <a:ext cx="16966050" cy="5118747"/>
            <a:chOff x="0" y="0"/>
            <a:chExt cx="10436419" cy="3148723"/>
          </a:xfrm>
        </p:grpSpPr>
        <p:sp>
          <p:nvSpPr>
            <p:cNvPr id="3" name="Freeform 3"/>
            <p:cNvSpPr/>
            <p:nvPr/>
          </p:nvSpPr>
          <p:spPr>
            <a:xfrm>
              <a:off x="0" y="0"/>
              <a:ext cx="10436419" cy="3148723"/>
            </a:xfrm>
            <a:custGeom>
              <a:avLst/>
              <a:gdLst/>
              <a:ahLst/>
              <a:cxnLst/>
              <a:rect l="l" t="t" r="r" b="b"/>
              <a:pathLst>
                <a:path w="10436419" h="3148723">
                  <a:moveTo>
                    <a:pt x="0" y="0"/>
                  </a:moveTo>
                  <a:lnTo>
                    <a:pt x="10436419" y="0"/>
                  </a:lnTo>
                  <a:lnTo>
                    <a:pt x="10436419" y="3148723"/>
                  </a:lnTo>
                  <a:lnTo>
                    <a:pt x="0" y="3148723"/>
                  </a:lnTo>
                  <a:close/>
                </a:path>
              </a:pathLst>
            </a:custGeom>
            <a:solidFill>
              <a:srgbClr val="29261D">
                <a:alpha val="54902"/>
              </a:srgbClr>
            </a:solidFill>
          </p:spPr>
        </p:sp>
      </p:grpSp>
      <p:sp>
        <p:nvSpPr>
          <p:cNvPr id="4" name="TextBox 4"/>
          <p:cNvSpPr txBox="1"/>
          <p:nvPr/>
        </p:nvSpPr>
        <p:spPr>
          <a:xfrm>
            <a:off x="1221874" y="3716907"/>
            <a:ext cx="16037425" cy="4068806"/>
          </a:xfrm>
          <a:prstGeom prst="rect">
            <a:avLst/>
          </a:prstGeom>
        </p:spPr>
        <p:txBody>
          <a:bodyPr wrap="square" lIns="0" tIns="0" rIns="0" bIns="0" rtlCol="0" anchor="t">
            <a:spAutoFit/>
          </a:bodyPr>
          <a:lstStyle/>
          <a:p>
            <a:pPr>
              <a:lnSpc>
                <a:spcPts val="3200"/>
              </a:lnSpc>
              <a:spcBef>
                <a:spcPct val="0"/>
              </a:spcBef>
            </a:pPr>
            <a:r>
              <a:rPr lang="en-US" sz="2000" spc="60" dirty="0">
                <a:solidFill>
                  <a:srgbClr val="FFFFFF"/>
                </a:solidFill>
                <a:latin typeface="Telegraf" panose="020B0604020202020204" charset="0"/>
              </a:rPr>
              <a:t>What is black ice — and why is it so dangerous? Black ice is a thin glaze of ice that forms over the road during freezing or near-freezing temperatures. Although clear, drivers call it black ice because the ice looks the same as the asphalt beneath. </a:t>
            </a:r>
          </a:p>
          <a:p>
            <a:pPr>
              <a:lnSpc>
                <a:spcPts val="3200"/>
              </a:lnSpc>
              <a:spcBef>
                <a:spcPct val="0"/>
              </a:spcBef>
            </a:pPr>
            <a:endParaRPr lang="en-US" sz="2000" spc="60" dirty="0">
              <a:solidFill>
                <a:srgbClr val="FFFFFF"/>
              </a:solidFill>
              <a:latin typeface="Telegraf" panose="020B0604020202020204" charset="0"/>
            </a:endParaRPr>
          </a:p>
          <a:p>
            <a:pPr>
              <a:lnSpc>
                <a:spcPts val="3200"/>
              </a:lnSpc>
              <a:spcBef>
                <a:spcPct val="0"/>
              </a:spcBef>
            </a:pPr>
            <a:r>
              <a:rPr lang="en-US" sz="2000" spc="60" dirty="0">
                <a:solidFill>
                  <a:srgbClr val="FFFFFF"/>
                </a:solidFill>
                <a:latin typeface="Telegraf" panose="020B0604020202020204" charset="0"/>
              </a:rPr>
              <a:t>This ice proves dangerous for several reasons: </a:t>
            </a:r>
          </a:p>
          <a:p>
            <a:pPr marL="431801" lvl="1" indent="-215900">
              <a:lnSpc>
                <a:spcPts val="3200"/>
              </a:lnSpc>
              <a:buFont typeface="Arial"/>
              <a:buChar char="•"/>
            </a:pPr>
            <a:r>
              <a:rPr lang="en-US" sz="2000" spc="60" dirty="0">
                <a:solidFill>
                  <a:srgbClr val="FFFFFF"/>
                </a:solidFill>
                <a:latin typeface="Telegraf" panose="020B0604020202020204" charset="0"/>
              </a:rPr>
              <a:t>It’s hard to spot on the road. </a:t>
            </a:r>
          </a:p>
          <a:p>
            <a:pPr marL="431801" lvl="1" indent="-215900">
              <a:lnSpc>
                <a:spcPts val="3200"/>
              </a:lnSpc>
              <a:buFont typeface="Arial"/>
              <a:buChar char="•"/>
            </a:pPr>
            <a:r>
              <a:rPr lang="en-US" sz="2000" spc="60" dirty="0">
                <a:solidFill>
                  <a:srgbClr val="FFFFFF"/>
                </a:solidFill>
                <a:latin typeface="Telegraf" panose="020B0604020202020204" charset="0"/>
              </a:rPr>
              <a:t>It can form before the weather reaches freezing temperatures. </a:t>
            </a:r>
          </a:p>
          <a:p>
            <a:pPr marL="431801" lvl="1" indent="-215900">
              <a:lnSpc>
                <a:spcPts val="3200"/>
              </a:lnSpc>
              <a:buFont typeface="Arial"/>
              <a:buChar char="•"/>
            </a:pPr>
            <a:r>
              <a:rPr lang="en-US" sz="2000" spc="60" dirty="0">
                <a:solidFill>
                  <a:srgbClr val="FFFFFF"/>
                </a:solidFill>
                <a:latin typeface="Telegraf" panose="020B0604020202020204" charset="0"/>
              </a:rPr>
              <a:t>It can catch you off guard, leading to an unsafe reaction. </a:t>
            </a:r>
          </a:p>
          <a:p>
            <a:pPr marL="431801" lvl="1" indent="-215900">
              <a:lnSpc>
                <a:spcPts val="3200"/>
              </a:lnSpc>
              <a:buFont typeface="Arial"/>
              <a:buChar char="•"/>
            </a:pPr>
            <a:r>
              <a:rPr lang="en-US" sz="2000" spc="60" dirty="0">
                <a:solidFill>
                  <a:srgbClr val="FFFFFF"/>
                </a:solidFill>
                <a:latin typeface="Telegraf" panose="020B0604020202020204" charset="0"/>
              </a:rPr>
              <a:t>It can cause you to slide, skid or otherwise lose control of your car. </a:t>
            </a:r>
          </a:p>
          <a:p>
            <a:pPr marL="431801" lvl="1" indent="-215900">
              <a:lnSpc>
                <a:spcPts val="3200"/>
              </a:lnSpc>
              <a:buFont typeface="Arial"/>
              <a:buChar char="•"/>
            </a:pPr>
            <a:r>
              <a:rPr lang="en-US" sz="2000" spc="60" dirty="0">
                <a:solidFill>
                  <a:srgbClr val="FFFFFF"/>
                </a:solidFill>
                <a:latin typeface="Telegraf" panose="020B0604020202020204" charset="0"/>
              </a:rPr>
              <a:t>Black ice can form anywhere, but you should watch out for bridges or driving on or under overpasses. Also, watch for shaded areas like tree lines and patches that look shiny or glossy. </a:t>
            </a:r>
          </a:p>
        </p:txBody>
      </p:sp>
      <p:sp>
        <p:nvSpPr>
          <p:cNvPr id="5" name="TextBox 5"/>
          <p:cNvSpPr txBox="1"/>
          <p:nvPr/>
        </p:nvSpPr>
        <p:spPr>
          <a:xfrm>
            <a:off x="623280" y="1563734"/>
            <a:ext cx="16636019" cy="1166986"/>
          </a:xfrm>
          <a:prstGeom prst="rect">
            <a:avLst/>
          </a:prstGeom>
        </p:spPr>
        <p:txBody>
          <a:bodyPr wrap="square" lIns="0" tIns="0" rIns="0" bIns="0" rtlCol="0" anchor="t">
            <a:spAutoFit/>
          </a:bodyPr>
          <a:lstStyle/>
          <a:p>
            <a:pPr algn="ctr">
              <a:lnSpc>
                <a:spcPts val="9100"/>
              </a:lnSpc>
            </a:pPr>
            <a:r>
              <a:rPr lang="en-US" sz="6500" dirty="0">
                <a:solidFill>
                  <a:srgbClr val="FFFFFF"/>
                </a:solidFill>
                <a:latin typeface="Telegraf Bold" panose="020B0604020202020204" charset="0"/>
              </a:rPr>
              <a:t>Black Ice</a:t>
            </a:r>
          </a:p>
        </p:txBody>
      </p:sp>
      <p:sp>
        <p:nvSpPr>
          <p:cNvPr id="6" name="TextBox 6"/>
          <p:cNvSpPr txBox="1"/>
          <p:nvPr/>
        </p:nvSpPr>
        <p:spPr>
          <a:xfrm>
            <a:off x="13080733" y="509250"/>
            <a:ext cx="4508598" cy="409575"/>
          </a:xfrm>
          <a:prstGeom prst="rect">
            <a:avLst/>
          </a:prstGeom>
        </p:spPr>
        <p:txBody>
          <a:bodyPr lIns="0" tIns="0" rIns="0" bIns="0" rtlCol="0" anchor="t">
            <a:spAutoFit/>
          </a:bodyPr>
          <a:lstStyle/>
          <a:p>
            <a:pPr algn="r">
              <a:lnSpc>
                <a:spcPts val="3200"/>
              </a:lnSpc>
            </a:pPr>
            <a:r>
              <a:rPr lang="en-US" sz="2000" spc="60" dirty="0">
                <a:solidFill>
                  <a:srgbClr val="FFFDF5"/>
                </a:solidFill>
                <a:latin typeface="Luthier Bold"/>
              </a:rPr>
              <a:t>SEASONAL DRIVING SAFETY</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rcRect t="6237" r="20292" b="2652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91094" y="2756646"/>
            <a:ext cx="16982740" cy="2850524"/>
          </a:xfrm>
          <a:prstGeom prst="rect">
            <a:avLst/>
          </a:prstGeom>
        </p:spPr>
        <p:txBody>
          <a:bodyPr lIns="0" tIns="0" rIns="0" bIns="0" rtlCol="0" anchor="t">
            <a:spAutoFit/>
          </a:bodyPr>
          <a:lstStyle/>
          <a:p>
            <a:pPr marL="431805" lvl="1" indent="-215903">
              <a:lnSpc>
                <a:spcPts val="2800"/>
              </a:lnSpc>
              <a:buFont typeface="Arial"/>
              <a:buChar char="•"/>
            </a:pPr>
            <a:r>
              <a:rPr lang="en-US" sz="2000" spc="20" dirty="0">
                <a:solidFill>
                  <a:srgbClr val="FFFFFF"/>
                </a:solidFill>
                <a:latin typeface="Telegraf" panose="020B0604020202020204" charset="0"/>
              </a:rPr>
              <a:t>If you are stranded in a vehicle, stay in the vehicle. Call for emergency assistance if needed, Notify your supervisor and family or friends of your situation. </a:t>
            </a:r>
          </a:p>
          <a:p>
            <a:pPr marL="431805" lvl="1" indent="-215903">
              <a:lnSpc>
                <a:spcPts val="2800"/>
              </a:lnSpc>
              <a:buFont typeface="Arial"/>
              <a:buChar char="•"/>
            </a:pPr>
            <a:r>
              <a:rPr lang="en-US" sz="2000" spc="9" dirty="0">
                <a:solidFill>
                  <a:srgbClr val="FFFFFF"/>
                </a:solidFill>
                <a:latin typeface="Telegraf" panose="020B0604020202020204" charset="0"/>
              </a:rPr>
              <a:t>Do not leave the vehicle to search for assistance unless help is visible within 100 yards. You may become disoriented and get lost in blowing and drifting snow. </a:t>
            </a:r>
          </a:p>
          <a:p>
            <a:pPr marL="431805" lvl="1" indent="-215903">
              <a:lnSpc>
                <a:spcPts val="2800"/>
              </a:lnSpc>
              <a:buFont typeface="Arial"/>
              <a:buChar char="•"/>
            </a:pPr>
            <a:r>
              <a:rPr lang="en-US" sz="2000" spc="9" dirty="0">
                <a:solidFill>
                  <a:srgbClr val="FFFFFF"/>
                </a:solidFill>
                <a:latin typeface="Telegraf" panose="020B0604020202020204" charset="0"/>
              </a:rPr>
              <a:t>Display a trouble sign by hanging a brightly colored cloth on the vehicle’s radio antenna and raising the hood. Turn on the vehicle's engine for about 10 minutes each hour and run the heat to keep warm. Also, turn on the vehicle's dome light when the vehicle is running as an additional signal. </a:t>
            </a:r>
          </a:p>
          <a:p>
            <a:pPr marL="431805" lvl="1" indent="-215903">
              <a:lnSpc>
                <a:spcPts val="2800"/>
              </a:lnSpc>
              <a:buFont typeface="Arial"/>
              <a:buChar char="•"/>
            </a:pPr>
            <a:r>
              <a:rPr lang="en-US" sz="2000" spc="9" dirty="0">
                <a:solidFill>
                  <a:srgbClr val="FFFFFF"/>
                </a:solidFill>
                <a:latin typeface="Telegraf" panose="020B0604020202020204" charset="0"/>
              </a:rPr>
              <a:t>Beware of carbon monoxide poisoning. Keep the exhaust pipe clear of snow and open a downwind window slightly for ventilation.</a:t>
            </a:r>
          </a:p>
        </p:txBody>
      </p:sp>
      <p:sp>
        <p:nvSpPr>
          <p:cNvPr id="3" name="TextBox 3"/>
          <p:cNvSpPr txBox="1"/>
          <p:nvPr/>
        </p:nvSpPr>
        <p:spPr>
          <a:xfrm>
            <a:off x="691094" y="5639319"/>
            <a:ext cx="13468049" cy="2491451"/>
          </a:xfrm>
          <a:prstGeom prst="rect">
            <a:avLst/>
          </a:prstGeom>
        </p:spPr>
        <p:txBody>
          <a:bodyPr lIns="0" tIns="0" rIns="0" bIns="0" rtlCol="0" anchor="t">
            <a:spAutoFit/>
          </a:bodyPr>
          <a:lstStyle/>
          <a:p>
            <a:pPr marL="431801" lvl="1" indent="-215900">
              <a:lnSpc>
                <a:spcPts val="2800"/>
              </a:lnSpc>
              <a:buFont typeface="Arial"/>
              <a:buChar char="•"/>
            </a:pPr>
            <a:r>
              <a:rPr lang="en-US" sz="2000" spc="20" dirty="0">
                <a:solidFill>
                  <a:srgbClr val="FFFFFF"/>
                </a:solidFill>
                <a:latin typeface="Telegraf" panose="020B0604020202020204" charset="0"/>
              </a:rPr>
              <a:t>Watch for signs of frostbite and hypothermia. Do minor exercises to maintain good blood circulation in your body. Clap hands and move arms and legs occasionally. Try not to stay in one position for too long. </a:t>
            </a:r>
          </a:p>
          <a:p>
            <a:pPr marL="431801" lvl="1" indent="-215900">
              <a:lnSpc>
                <a:spcPts val="2800"/>
              </a:lnSpc>
              <a:buFont typeface="Arial"/>
              <a:buChar char="•"/>
            </a:pPr>
            <a:r>
              <a:rPr lang="en-US" sz="2000" spc="20" dirty="0">
                <a:solidFill>
                  <a:srgbClr val="FFFFFF"/>
                </a:solidFill>
                <a:latin typeface="Telegraf" panose="020B0604020202020204" charset="0"/>
              </a:rPr>
              <a:t>Stay awake, you will be less vulnerable to cold-related health problems. Use blankets, newspapers and even the removable car mats for added insulation. </a:t>
            </a:r>
          </a:p>
          <a:p>
            <a:pPr marL="431801" lvl="1" indent="-215900">
              <a:lnSpc>
                <a:spcPts val="2800"/>
              </a:lnSpc>
              <a:buFont typeface="Arial"/>
              <a:buChar char="•"/>
            </a:pPr>
            <a:r>
              <a:rPr lang="en-US" sz="2000" spc="20" dirty="0">
                <a:solidFill>
                  <a:srgbClr val="FFFFFF"/>
                </a:solidFill>
                <a:latin typeface="Telegraf" panose="020B0604020202020204" charset="0"/>
              </a:rPr>
              <a:t>Avoid overexertion since cold weather puts an added strain on the heart. Unaccustomed activities such as shoveling snow or pushing a vehicle can bring on a heart attack or make pre-existing medical conditions worse.</a:t>
            </a:r>
          </a:p>
        </p:txBody>
      </p:sp>
      <p:pic>
        <p:nvPicPr>
          <p:cNvPr id="4" name="Picture 4"/>
          <p:cNvPicPr>
            <a:picLocks noChangeAspect="1"/>
          </p:cNvPicPr>
          <p:nvPr/>
        </p:nvPicPr>
        <p:blipFill>
          <a:blip r:embed="rId4"/>
          <a:srcRect l="61797" t="64761" r="12446"/>
          <a:stretch>
            <a:fillRect/>
          </a:stretch>
        </p:blipFill>
        <p:spPr>
          <a:xfrm>
            <a:off x="13348042" y="6438900"/>
            <a:ext cx="4497323" cy="4103316"/>
          </a:xfrm>
          <a:prstGeom prst="rect">
            <a:avLst/>
          </a:prstGeom>
        </p:spPr>
      </p:pic>
      <p:sp>
        <p:nvSpPr>
          <p:cNvPr id="5" name="TextBox 5"/>
          <p:cNvSpPr txBox="1"/>
          <p:nvPr/>
        </p:nvSpPr>
        <p:spPr>
          <a:xfrm>
            <a:off x="13336767" y="379148"/>
            <a:ext cx="4508598" cy="409575"/>
          </a:xfrm>
          <a:prstGeom prst="rect">
            <a:avLst/>
          </a:prstGeom>
        </p:spPr>
        <p:txBody>
          <a:bodyPr lIns="0" tIns="0" rIns="0" bIns="0" rtlCol="0" anchor="t">
            <a:spAutoFit/>
          </a:bodyPr>
          <a:lstStyle/>
          <a:p>
            <a:pPr algn="r">
              <a:lnSpc>
                <a:spcPts val="3200"/>
              </a:lnSpc>
            </a:pPr>
            <a:r>
              <a:rPr lang="en-US" sz="2000" spc="60" dirty="0">
                <a:solidFill>
                  <a:srgbClr val="FFFFFF"/>
                </a:solidFill>
                <a:latin typeface="Luthier Bold"/>
              </a:rPr>
              <a:t>SEASONAL DRIVING SAFETY</a:t>
            </a:r>
          </a:p>
        </p:txBody>
      </p:sp>
      <p:sp>
        <p:nvSpPr>
          <p:cNvPr id="6" name="TextBox 6"/>
          <p:cNvSpPr txBox="1"/>
          <p:nvPr/>
        </p:nvSpPr>
        <p:spPr>
          <a:xfrm>
            <a:off x="691094" y="1464089"/>
            <a:ext cx="17120283" cy="844847"/>
          </a:xfrm>
          <a:prstGeom prst="rect">
            <a:avLst/>
          </a:prstGeom>
        </p:spPr>
        <p:txBody>
          <a:bodyPr lIns="0" tIns="0" rIns="0" bIns="0" rtlCol="0" anchor="t">
            <a:spAutoFit/>
          </a:bodyPr>
          <a:lstStyle/>
          <a:p>
            <a:pPr algn="ctr">
              <a:lnSpc>
                <a:spcPts val="7199"/>
              </a:lnSpc>
              <a:spcBef>
                <a:spcPct val="0"/>
              </a:spcBef>
            </a:pPr>
            <a:r>
              <a:rPr lang="en-US" sz="4499" spc="134" dirty="0">
                <a:solidFill>
                  <a:srgbClr val="FFFFFF"/>
                </a:solidFill>
                <a:latin typeface="Telegraf Bold" panose="020B0604020202020204" charset="0"/>
              </a:rPr>
              <a:t>What To Do If You Get Stranded or Stuck</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rcRect b="15625"/>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4"/>
          <a:srcRect l="75676" t="38479" b="15839"/>
          <a:stretch>
            <a:fillRect/>
          </a:stretch>
        </p:blipFill>
        <p:spPr>
          <a:xfrm>
            <a:off x="0" y="4180794"/>
            <a:ext cx="4876878" cy="6106206"/>
          </a:xfrm>
          <a:prstGeom prst="rect">
            <a:avLst/>
          </a:prstGeom>
        </p:spPr>
      </p:pic>
      <p:sp>
        <p:nvSpPr>
          <p:cNvPr id="2" name="AutoShape 2"/>
          <p:cNvSpPr/>
          <p:nvPr/>
        </p:nvSpPr>
        <p:spPr>
          <a:xfrm>
            <a:off x="3150692" y="1217989"/>
            <a:ext cx="14328764" cy="8680622"/>
          </a:xfrm>
          <a:prstGeom prst="rect">
            <a:avLst/>
          </a:prstGeom>
          <a:solidFill>
            <a:srgbClr val="555555">
              <a:alpha val="94902"/>
            </a:srgbClr>
          </a:solidFill>
        </p:spPr>
      </p:sp>
      <p:sp>
        <p:nvSpPr>
          <p:cNvPr id="5" name="TextBox 5"/>
          <p:cNvSpPr txBox="1"/>
          <p:nvPr/>
        </p:nvSpPr>
        <p:spPr>
          <a:xfrm>
            <a:off x="3927318" y="2035264"/>
            <a:ext cx="13552137" cy="726161"/>
          </a:xfrm>
          <a:prstGeom prst="rect">
            <a:avLst/>
          </a:prstGeom>
        </p:spPr>
        <p:txBody>
          <a:bodyPr wrap="square" lIns="0" tIns="0" rIns="0" bIns="0" rtlCol="0" anchor="t">
            <a:spAutoFit/>
          </a:bodyPr>
          <a:lstStyle/>
          <a:p>
            <a:pPr>
              <a:lnSpc>
                <a:spcPts val="5452"/>
              </a:lnSpc>
            </a:pPr>
            <a:r>
              <a:rPr lang="en-US" sz="6000" spc="62" dirty="0">
                <a:solidFill>
                  <a:srgbClr val="FFFDF5"/>
                </a:solidFill>
                <a:latin typeface="Telegraf Bold" panose="020B0604020202020204" charset="0"/>
              </a:rPr>
              <a:t>Emergency </a:t>
            </a:r>
            <a:r>
              <a:rPr lang="en-US" sz="6000" spc="62" dirty="0" smtClean="0">
                <a:solidFill>
                  <a:srgbClr val="FFFDF5"/>
                </a:solidFill>
                <a:latin typeface="Telegraf Bold" panose="020B0604020202020204" charset="0"/>
              </a:rPr>
              <a:t>Vehicle Kit</a:t>
            </a:r>
            <a:endParaRPr lang="en-US" sz="6267" spc="62" dirty="0">
              <a:solidFill>
                <a:srgbClr val="FFFDF5"/>
              </a:solidFill>
              <a:latin typeface="Cooper Hewitt Heavy Bold"/>
            </a:endParaRPr>
          </a:p>
        </p:txBody>
      </p:sp>
      <p:sp>
        <p:nvSpPr>
          <p:cNvPr id="6" name="TextBox 6"/>
          <p:cNvSpPr txBox="1"/>
          <p:nvPr/>
        </p:nvSpPr>
        <p:spPr>
          <a:xfrm>
            <a:off x="12970857" y="384365"/>
            <a:ext cx="4508598" cy="370807"/>
          </a:xfrm>
          <a:prstGeom prst="rect">
            <a:avLst/>
          </a:prstGeom>
        </p:spPr>
        <p:txBody>
          <a:bodyPr lIns="0" tIns="0" rIns="0" bIns="0" rtlCol="0" anchor="t">
            <a:spAutoFit/>
          </a:bodyPr>
          <a:lstStyle/>
          <a:p>
            <a:pPr algn="r">
              <a:lnSpc>
                <a:spcPts val="3200"/>
              </a:lnSpc>
            </a:pPr>
            <a:r>
              <a:rPr lang="en-US" sz="2000" spc="60" dirty="0">
                <a:solidFill>
                  <a:schemeClr val="bg1"/>
                </a:solidFill>
                <a:latin typeface="Luthier Bold"/>
              </a:rPr>
              <a:t>SEASONAL DRIVING SAFETY</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36</a:t>
            </a:r>
          </a:p>
        </p:txBody>
      </p:sp>
      <p:sp>
        <p:nvSpPr>
          <p:cNvPr id="3" name="TextBox 3"/>
          <p:cNvSpPr txBox="1"/>
          <p:nvPr/>
        </p:nvSpPr>
        <p:spPr>
          <a:xfrm>
            <a:off x="3927318" y="3084947"/>
            <a:ext cx="13228408" cy="6127062"/>
          </a:xfrm>
          <a:prstGeom prst="rect">
            <a:avLst/>
          </a:prstGeom>
        </p:spPr>
        <p:txBody>
          <a:bodyPr lIns="0" tIns="0" rIns="0" bIns="0" rtlCol="0" anchor="t">
            <a:spAutoFit/>
          </a:bodyPr>
          <a:lstStyle/>
          <a:p>
            <a:pPr>
              <a:lnSpc>
                <a:spcPts val="3000"/>
              </a:lnSpc>
            </a:pPr>
            <a:r>
              <a:rPr lang="en-US" sz="2000" spc="20" dirty="0">
                <a:solidFill>
                  <a:srgbClr val="FFFFFF"/>
                </a:solidFill>
                <a:latin typeface="Telegraf" panose="020B0604020202020204" charset="0"/>
              </a:rPr>
              <a:t>What Should You Keep in Your Vehicle?</a:t>
            </a:r>
          </a:p>
          <a:p>
            <a:pPr>
              <a:lnSpc>
                <a:spcPts val="3000"/>
              </a:lnSpc>
            </a:pPr>
            <a:endParaRPr lang="en-US" sz="2000" spc="20" dirty="0">
              <a:solidFill>
                <a:srgbClr val="FFFFFF"/>
              </a:solidFill>
              <a:latin typeface="Telegraf" panose="020B0604020202020204" charset="0"/>
            </a:endParaRPr>
          </a:p>
          <a:p>
            <a:pPr marL="431805" lvl="1" indent="-215903">
              <a:lnSpc>
                <a:spcPts val="3000"/>
              </a:lnSpc>
              <a:buFont typeface="Arial"/>
              <a:buChar char="•"/>
            </a:pPr>
            <a:r>
              <a:rPr lang="en-US" sz="2000" spc="20" dirty="0">
                <a:solidFill>
                  <a:srgbClr val="FFFFFF"/>
                </a:solidFill>
                <a:latin typeface="Telegraf" panose="020B0604020202020204" charset="0"/>
              </a:rPr>
              <a:t>A properly inflated spare tire, wheel wrench and tripod jack</a:t>
            </a:r>
          </a:p>
          <a:p>
            <a:pPr marL="431805" lvl="1" indent="-215903">
              <a:lnSpc>
                <a:spcPts val="3000"/>
              </a:lnSpc>
              <a:buFont typeface="Arial"/>
              <a:buChar char="•"/>
            </a:pPr>
            <a:r>
              <a:rPr lang="en-US" sz="2000" spc="9" dirty="0">
                <a:solidFill>
                  <a:srgbClr val="FFFFFF"/>
                </a:solidFill>
                <a:latin typeface="Telegraf" panose="020B0604020202020204" charset="0"/>
              </a:rPr>
              <a:t>Jumper cables</a:t>
            </a:r>
          </a:p>
          <a:p>
            <a:pPr marL="431805" lvl="1" indent="-215903">
              <a:lnSpc>
                <a:spcPts val="3000"/>
              </a:lnSpc>
              <a:buFont typeface="Arial"/>
              <a:buChar char="•"/>
            </a:pPr>
            <a:r>
              <a:rPr lang="en-US" sz="2000" spc="9" dirty="0">
                <a:solidFill>
                  <a:srgbClr val="FFFFFF"/>
                </a:solidFill>
                <a:latin typeface="Telegraf" panose="020B0604020202020204" charset="0"/>
              </a:rPr>
              <a:t>Tool kit and a multipurpose utility tool</a:t>
            </a:r>
          </a:p>
          <a:p>
            <a:pPr marL="431805" lvl="1" indent="-215903">
              <a:lnSpc>
                <a:spcPts val="3000"/>
              </a:lnSpc>
              <a:buFont typeface="Arial"/>
              <a:buChar char="•"/>
            </a:pPr>
            <a:r>
              <a:rPr lang="en-US" sz="2000" spc="9" dirty="0">
                <a:solidFill>
                  <a:srgbClr val="FFFFFF"/>
                </a:solidFill>
                <a:latin typeface="Telegraf" panose="020B0604020202020204" charset="0"/>
              </a:rPr>
              <a:t>Flashlight and extra batteries</a:t>
            </a:r>
          </a:p>
          <a:p>
            <a:pPr marL="431805" lvl="1" indent="-215903">
              <a:lnSpc>
                <a:spcPts val="3000"/>
              </a:lnSpc>
              <a:buFont typeface="Arial"/>
              <a:buChar char="•"/>
            </a:pPr>
            <a:r>
              <a:rPr lang="en-US" sz="2000" spc="9" dirty="0">
                <a:solidFill>
                  <a:srgbClr val="FFFFFF"/>
                </a:solidFill>
                <a:latin typeface="Telegraf" panose="020B0604020202020204" charset="0"/>
              </a:rPr>
              <a:t>Reflective triangles and brightly colored cloth to make your vehicle more visible</a:t>
            </a:r>
          </a:p>
          <a:p>
            <a:pPr marL="431805" lvl="1" indent="-215903">
              <a:lnSpc>
                <a:spcPts val="3000"/>
              </a:lnSpc>
              <a:buFont typeface="Arial"/>
              <a:buChar char="•"/>
            </a:pPr>
            <a:r>
              <a:rPr lang="en-US" sz="2000" spc="20" dirty="0">
                <a:solidFill>
                  <a:srgbClr val="FFFFFF"/>
                </a:solidFill>
                <a:latin typeface="Telegraf" panose="020B0604020202020204" charset="0"/>
              </a:rPr>
              <a:t>Multi-tool (such as a Leatherman multi-tool or a Swiss Army knife)</a:t>
            </a:r>
          </a:p>
          <a:p>
            <a:pPr marL="431805" lvl="1" indent="-215903">
              <a:lnSpc>
                <a:spcPts val="3000"/>
              </a:lnSpc>
              <a:buFont typeface="Arial"/>
              <a:buChar char="•"/>
            </a:pPr>
            <a:r>
              <a:rPr lang="en-US" sz="2000" spc="9" dirty="0">
                <a:solidFill>
                  <a:srgbClr val="FFFFFF"/>
                </a:solidFill>
                <a:latin typeface="Telegraf" panose="020B0604020202020204" charset="0"/>
              </a:rPr>
              <a:t>First aid kit with gauze, tape, bandages, antibiotic ointment, aspirin, non-latex gloves, scissors, hydrocortisone, thermometer, tweezers and instant cold compress</a:t>
            </a:r>
          </a:p>
          <a:p>
            <a:pPr marL="431805" lvl="1" indent="-215903">
              <a:lnSpc>
                <a:spcPts val="3000"/>
              </a:lnSpc>
              <a:buFont typeface="Arial"/>
              <a:buChar char="•"/>
            </a:pPr>
            <a:r>
              <a:rPr lang="en-US" sz="2000" spc="9" dirty="0">
                <a:solidFill>
                  <a:srgbClr val="FFFFFF"/>
                </a:solidFill>
                <a:latin typeface="Telegraf" panose="020B0604020202020204" charset="0"/>
              </a:rPr>
              <a:t>Nonperishable, high-energy foods, such as unsalted nuts, dried fruits, and hard candy</a:t>
            </a:r>
          </a:p>
          <a:p>
            <a:pPr marL="431805" lvl="1" indent="-215903">
              <a:lnSpc>
                <a:spcPts val="3000"/>
              </a:lnSpc>
              <a:buFont typeface="Arial"/>
              <a:buChar char="•"/>
            </a:pPr>
            <a:r>
              <a:rPr lang="en-US" sz="2000" spc="20" dirty="0">
                <a:solidFill>
                  <a:srgbClr val="FFFFFF"/>
                </a:solidFill>
                <a:latin typeface="Telegraf" panose="020B0604020202020204" charset="0"/>
              </a:rPr>
              <a:t>Reflective vest in case you need to walk and get help</a:t>
            </a:r>
          </a:p>
          <a:p>
            <a:pPr marL="431805" lvl="1" indent="-215903">
              <a:lnSpc>
                <a:spcPts val="3000"/>
              </a:lnSpc>
              <a:buFont typeface="Arial"/>
              <a:buChar char="•"/>
            </a:pPr>
            <a:r>
              <a:rPr lang="en-US" sz="2000" spc="20" dirty="0">
                <a:solidFill>
                  <a:srgbClr val="FFFFFF"/>
                </a:solidFill>
                <a:latin typeface="Telegraf" panose="020B0604020202020204" charset="0"/>
              </a:rPr>
              <a:t>Drinking water, compass, car charger for your cell phone, fire extinguisher, duct tape, rain poncho</a:t>
            </a:r>
          </a:p>
          <a:p>
            <a:pPr>
              <a:lnSpc>
                <a:spcPts val="3000"/>
              </a:lnSpc>
            </a:pPr>
            <a:endParaRPr lang="en-US" sz="2000" spc="20" dirty="0">
              <a:solidFill>
                <a:srgbClr val="FFFFFF"/>
              </a:solidFill>
              <a:latin typeface="Telegraf" panose="020B0604020202020204" charset="0"/>
            </a:endParaRPr>
          </a:p>
          <a:p>
            <a:pPr>
              <a:lnSpc>
                <a:spcPts val="3000"/>
              </a:lnSpc>
            </a:pPr>
            <a:r>
              <a:rPr lang="en-US" sz="2000" spc="20" dirty="0">
                <a:solidFill>
                  <a:srgbClr val="FFFFFF"/>
                </a:solidFill>
                <a:latin typeface="Telegraf" panose="020B0604020202020204" charset="0"/>
              </a:rPr>
              <a:t>Additional items for cold weather include a snow brush, shovel, windshield washer fluid, warm clothing, blankets and cat litter or sand for traction.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rcRect l="5104" t="24222" r="18478" b="1132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53477" y="5143500"/>
            <a:ext cx="16779976" cy="4844144"/>
          </a:xfrm>
          <a:prstGeom prst="rect">
            <a:avLst/>
          </a:prstGeom>
          <a:solidFill>
            <a:srgbClr val="555555">
              <a:alpha val="92941"/>
            </a:srgbClr>
          </a:solidFill>
        </p:spPr>
      </p:sp>
      <p:sp>
        <p:nvSpPr>
          <p:cNvPr id="3" name="TextBox 3"/>
          <p:cNvSpPr txBox="1"/>
          <p:nvPr/>
        </p:nvSpPr>
        <p:spPr>
          <a:xfrm>
            <a:off x="1066800" y="6831781"/>
            <a:ext cx="15924733" cy="2462213"/>
          </a:xfrm>
          <a:prstGeom prst="rect">
            <a:avLst/>
          </a:prstGeom>
        </p:spPr>
        <p:txBody>
          <a:bodyPr wrap="square" lIns="0" tIns="0" rIns="0" bIns="0" rtlCol="0" anchor="t">
            <a:spAutoFit/>
          </a:bodyPr>
          <a:lstStyle/>
          <a:p>
            <a:pPr marL="453395" lvl="1" indent="-226697">
              <a:lnSpc>
                <a:spcPts val="3150"/>
              </a:lnSpc>
              <a:buFont typeface="Arial"/>
              <a:buChar char="•"/>
            </a:pPr>
            <a:r>
              <a:rPr lang="en-US" sz="2000" spc="21" dirty="0">
                <a:solidFill>
                  <a:srgbClr val="FFFFFF"/>
                </a:solidFill>
                <a:latin typeface="Telegraf" panose="020B0604020202020204" charset="0"/>
              </a:rPr>
              <a:t>Distracted driving encompasses talking or texting on your phone, eating and drinking, talking to fellow passengers, fiddling with the entertainment or navigation systems — anything that takes your attention away from driving safely.</a:t>
            </a:r>
          </a:p>
          <a:p>
            <a:pPr marL="453395" lvl="1" indent="-226697">
              <a:lnSpc>
                <a:spcPts val="3150"/>
              </a:lnSpc>
              <a:buFont typeface="Arial"/>
              <a:buChar char="•"/>
            </a:pPr>
            <a:r>
              <a:rPr lang="en-US" sz="2000" spc="10" dirty="0">
                <a:solidFill>
                  <a:srgbClr val="FFFFFF"/>
                </a:solidFill>
                <a:latin typeface="Telegraf" panose="020B0604020202020204" charset="0"/>
              </a:rPr>
              <a:t>According to the NHTSA, texting is the most alarming distraction. Sending or reading a text takes your eyes off the road for 5 seconds. At 55 mph, that's like driving the length of an entire football field with your eyes closed.</a:t>
            </a:r>
          </a:p>
          <a:p>
            <a:pPr marL="453395" lvl="1" indent="-226697">
              <a:lnSpc>
                <a:spcPts val="3150"/>
              </a:lnSpc>
              <a:buFont typeface="Arial"/>
              <a:buChar char="•"/>
            </a:pPr>
            <a:r>
              <a:rPr lang="en-US" sz="2000" spc="10" dirty="0">
                <a:solidFill>
                  <a:srgbClr val="FFFFFF"/>
                </a:solidFill>
                <a:latin typeface="Telegraf" panose="020B0604020202020204" charset="0"/>
              </a:rPr>
              <a:t>You cannot drive safely unless the task of driving has your full attention. Any non-driving activity you engage in is a potential distraction and increases your risk of crashing.</a:t>
            </a:r>
          </a:p>
        </p:txBody>
      </p:sp>
      <p:sp>
        <p:nvSpPr>
          <p:cNvPr id="4" name="TextBox 4"/>
          <p:cNvSpPr txBox="1"/>
          <p:nvPr/>
        </p:nvSpPr>
        <p:spPr>
          <a:xfrm>
            <a:off x="1066801" y="5905500"/>
            <a:ext cx="15924732" cy="776879"/>
          </a:xfrm>
          <a:prstGeom prst="rect">
            <a:avLst/>
          </a:prstGeom>
        </p:spPr>
        <p:txBody>
          <a:bodyPr wrap="square" lIns="0" tIns="0" rIns="0" bIns="0" rtlCol="0" anchor="t">
            <a:spAutoFit/>
          </a:bodyPr>
          <a:lstStyle/>
          <a:p>
            <a:pPr algn="ctr">
              <a:lnSpc>
                <a:spcPts val="5800"/>
              </a:lnSpc>
            </a:pPr>
            <a:r>
              <a:rPr lang="en-US" sz="6667" spc="66" dirty="0">
                <a:solidFill>
                  <a:srgbClr val="FFFDF5"/>
                </a:solidFill>
                <a:latin typeface="Telegraf Bold" panose="020B0604020202020204" charset="0"/>
              </a:rPr>
              <a:t>Distracted </a:t>
            </a:r>
            <a:r>
              <a:rPr lang="en-US" sz="6667" spc="66" dirty="0" smtClean="0">
                <a:solidFill>
                  <a:srgbClr val="FFFDF5"/>
                </a:solidFill>
                <a:latin typeface="Telegraf Bold" panose="020B0604020202020204" charset="0"/>
              </a:rPr>
              <a:t>Driving</a:t>
            </a:r>
            <a:endParaRPr lang="en-US" sz="6667" spc="66" dirty="0">
              <a:solidFill>
                <a:srgbClr val="FFFDF5"/>
              </a:solidFill>
              <a:latin typeface="Cooper Hewitt Heavy Bold"/>
            </a:endParaRPr>
          </a:p>
        </p:txBody>
      </p:sp>
      <p:sp>
        <p:nvSpPr>
          <p:cNvPr id="5" name="TextBox 5"/>
          <p:cNvSpPr txBox="1"/>
          <p:nvPr/>
        </p:nvSpPr>
        <p:spPr>
          <a:xfrm>
            <a:off x="304800" y="419100"/>
            <a:ext cx="4508598" cy="403225"/>
          </a:xfrm>
          <a:prstGeom prst="rect">
            <a:avLst/>
          </a:prstGeom>
        </p:spPr>
        <p:txBody>
          <a:bodyPr lIns="0" tIns="0" rIns="0" bIns="0" rtlCol="0" anchor="t">
            <a:spAutoFit/>
          </a:bodyPr>
          <a:lstStyle/>
          <a:p>
            <a:pPr algn="just">
              <a:lnSpc>
                <a:spcPts val="3200"/>
              </a:lnSpc>
            </a:pPr>
            <a:r>
              <a:rPr lang="en-US" sz="2000" spc="60" dirty="0">
                <a:solidFill>
                  <a:srgbClr val="FFFFFF"/>
                </a:solidFill>
                <a:latin typeface="Luthier Bold"/>
              </a:rPr>
              <a:t>SEASONAL DRIVING 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1163660" y="4324986"/>
            <a:ext cx="6388864" cy="481965"/>
          </a:xfrm>
          <a:prstGeom prst="rect">
            <a:avLst/>
          </a:prstGeom>
        </p:spPr>
        <p:txBody>
          <a:bodyPr lIns="0" tIns="0" rIns="0" bIns="0" rtlCol="0" anchor="t">
            <a:spAutoFit/>
          </a:bodyPr>
          <a:lstStyle/>
          <a:p>
            <a:pPr>
              <a:lnSpc>
                <a:spcPts val="3900"/>
              </a:lnSpc>
            </a:pPr>
            <a:endParaRPr dirty="0"/>
          </a:p>
        </p:txBody>
      </p:sp>
      <p:sp>
        <p:nvSpPr>
          <p:cNvPr id="3" name="TextBox 3"/>
          <p:cNvSpPr txBox="1"/>
          <p:nvPr/>
        </p:nvSpPr>
        <p:spPr>
          <a:xfrm>
            <a:off x="1243127" y="3432891"/>
            <a:ext cx="15801746" cy="1760995"/>
          </a:xfrm>
          <a:prstGeom prst="rect">
            <a:avLst/>
          </a:prstGeom>
        </p:spPr>
        <p:txBody>
          <a:bodyPr lIns="0" tIns="0" rIns="0" bIns="0" rtlCol="0" anchor="t">
            <a:spAutoFit/>
          </a:bodyPr>
          <a:lstStyle/>
          <a:p>
            <a:pPr>
              <a:lnSpc>
                <a:spcPts val="3450"/>
              </a:lnSpc>
            </a:pPr>
            <a:r>
              <a:rPr lang="en-US" sz="2300" spc="23" dirty="0">
                <a:solidFill>
                  <a:srgbClr val="000000"/>
                </a:solidFill>
                <a:latin typeface="Telegraf" panose="020B0604020202020204" charset="0"/>
              </a:rPr>
              <a:t>The past year has brought a lot of distractions and changes in our lives, but when we're behind the wheel we must stay focused on one task: safe driving. Drowsy driving, distracted driving and driving under the influence can have lethal consequences whether you're driving home for the holidays, to and from work or are out socializing with friends. </a:t>
            </a:r>
          </a:p>
        </p:txBody>
      </p:sp>
      <p:sp>
        <p:nvSpPr>
          <p:cNvPr id="4" name="TextBox 4"/>
          <p:cNvSpPr txBox="1"/>
          <p:nvPr/>
        </p:nvSpPr>
        <p:spPr>
          <a:xfrm>
            <a:off x="13258800" y="647700"/>
            <a:ext cx="4508598" cy="40957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SEASONAL DRIVING SAFETY</a:t>
            </a:r>
          </a:p>
        </p:txBody>
      </p:sp>
      <p:sp>
        <p:nvSpPr>
          <p:cNvPr id="5" name="TextBox 5"/>
          <p:cNvSpPr txBox="1"/>
          <p:nvPr/>
        </p:nvSpPr>
        <p:spPr>
          <a:xfrm>
            <a:off x="3121683" y="1714873"/>
            <a:ext cx="12044634" cy="1068703"/>
          </a:xfrm>
          <a:prstGeom prst="rect">
            <a:avLst/>
          </a:prstGeom>
        </p:spPr>
        <p:txBody>
          <a:bodyPr lIns="0" tIns="0" rIns="0" bIns="0" rtlCol="0" anchor="t">
            <a:spAutoFit/>
          </a:bodyPr>
          <a:lstStyle/>
          <a:p>
            <a:pPr algn="ctr">
              <a:lnSpc>
                <a:spcPts val="8820"/>
              </a:lnSpc>
            </a:pPr>
            <a:r>
              <a:rPr lang="en-US" sz="6300" dirty="0">
                <a:solidFill>
                  <a:srgbClr val="000000"/>
                </a:solidFill>
                <a:latin typeface="Telegraf Bold" panose="020B0604020202020204" charset="0"/>
              </a:rPr>
              <a:t>Additional Safe Driving Tips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916390" y="2193707"/>
            <a:ext cx="16481887" cy="6577109"/>
          </a:xfrm>
          <a:prstGeom prst="rect">
            <a:avLst/>
          </a:prstGeom>
          <a:solidFill>
            <a:srgbClr val="555555">
              <a:alpha val="86667"/>
            </a:srgbClr>
          </a:solidFill>
        </p:spPr>
      </p:sp>
      <p:sp>
        <p:nvSpPr>
          <p:cNvPr id="3" name="TextBox 3"/>
          <p:cNvSpPr txBox="1"/>
          <p:nvPr/>
        </p:nvSpPr>
        <p:spPr>
          <a:xfrm>
            <a:off x="1498846" y="4009626"/>
            <a:ext cx="15265154" cy="4588179"/>
          </a:xfrm>
          <a:prstGeom prst="rect">
            <a:avLst/>
          </a:prstGeom>
        </p:spPr>
        <p:txBody>
          <a:bodyPr wrap="square" lIns="0" tIns="0" rIns="0" bIns="0" rtlCol="0" anchor="t">
            <a:spAutoFit/>
          </a:bodyPr>
          <a:lstStyle/>
          <a:p>
            <a:pPr>
              <a:lnSpc>
                <a:spcPts val="3000"/>
              </a:lnSpc>
            </a:pPr>
            <a:r>
              <a:rPr lang="en-US" sz="2000" spc="20" dirty="0">
                <a:solidFill>
                  <a:srgbClr val="FFFFFF"/>
                </a:solidFill>
                <a:latin typeface="Telegraf" panose="020B0604020202020204" charset="0"/>
              </a:rPr>
              <a:t>A National Sleep Foundation (NSF) poll says 60% of adults have driven while they were tired and another 37%, or 103 million people, have fallen asleep at the wheel. Of those, 13% say they fall asleep while driving at least once a month, and 4% say they have caused a crash by falling asleep while driving. The reasons vary – shift work, lack of quality sleep, long work hours, sleep disorders, and it doesn't only happen on lengthy trips.</a:t>
            </a:r>
          </a:p>
          <a:p>
            <a:pPr>
              <a:lnSpc>
                <a:spcPts val="3000"/>
              </a:lnSpc>
            </a:pPr>
            <a:endParaRPr lang="en-US" sz="2000" spc="20" dirty="0">
              <a:solidFill>
                <a:srgbClr val="FFFFFF"/>
              </a:solidFill>
              <a:latin typeface="Telegraf" panose="020B0604020202020204" charset="0"/>
            </a:endParaRPr>
          </a:p>
          <a:p>
            <a:pPr marL="431805" lvl="1" indent="-215903">
              <a:lnSpc>
                <a:spcPts val="3000"/>
              </a:lnSpc>
              <a:buFont typeface="Arial"/>
              <a:buChar char="•"/>
            </a:pPr>
            <a:r>
              <a:rPr lang="en-US" sz="2000" spc="9" dirty="0">
                <a:solidFill>
                  <a:srgbClr val="FFFFFF"/>
                </a:solidFill>
                <a:latin typeface="Telegraf" panose="020B0604020202020204" charset="0"/>
              </a:rPr>
              <a:t>These staggering numbers are backed up by a report by NHTSA that 100,000 police-reported crashes are a result of driver fatigue. Most crashes or near-misses happen at times you would expect drivers to be tired: 4 to 6 a.m., midnight to 2 a.m. and 2 to 4 p.m., according to the NSF.</a:t>
            </a:r>
          </a:p>
          <a:p>
            <a:pPr marL="431805" lvl="1" indent="-215903">
              <a:lnSpc>
                <a:spcPts val="3000"/>
              </a:lnSpc>
              <a:buFont typeface="Arial"/>
              <a:buChar char="•"/>
            </a:pPr>
            <a:r>
              <a:rPr lang="en-US" sz="2000" spc="9" dirty="0">
                <a:solidFill>
                  <a:srgbClr val="FFFFFF"/>
                </a:solidFill>
                <a:latin typeface="Telegraf" panose="020B0604020202020204" charset="0"/>
              </a:rPr>
              <a:t>Drowsy driving puts everyone on the road at risk. Depending on the person, losing two hours of sleep may have the same effect on driving as drinking three beers. Tired drivers are three times more likely to be in a car crash if they are fatigued.</a:t>
            </a:r>
          </a:p>
          <a:p>
            <a:pPr>
              <a:lnSpc>
                <a:spcPts val="3000"/>
              </a:lnSpc>
            </a:pPr>
            <a:endParaRPr lang="en-US" sz="2000" spc="9" dirty="0">
              <a:solidFill>
                <a:srgbClr val="FFFFFF"/>
              </a:solidFill>
              <a:latin typeface="Telegraf" panose="020B0604020202020204" charset="0"/>
            </a:endParaRPr>
          </a:p>
          <a:p>
            <a:pPr>
              <a:lnSpc>
                <a:spcPts val="3000"/>
              </a:lnSpc>
            </a:pPr>
            <a:endParaRPr lang="en-US" sz="2000" spc="9" dirty="0">
              <a:solidFill>
                <a:srgbClr val="FFFFFF"/>
              </a:solidFill>
              <a:latin typeface="Telegraf" panose="020B0604020202020204" charset="0"/>
            </a:endParaRPr>
          </a:p>
        </p:txBody>
      </p:sp>
      <p:sp>
        <p:nvSpPr>
          <p:cNvPr id="4" name="TextBox 4"/>
          <p:cNvSpPr txBox="1"/>
          <p:nvPr/>
        </p:nvSpPr>
        <p:spPr>
          <a:xfrm>
            <a:off x="13387580" y="619125"/>
            <a:ext cx="4508598" cy="409575"/>
          </a:xfrm>
          <a:prstGeom prst="rect">
            <a:avLst/>
          </a:prstGeom>
        </p:spPr>
        <p:txBody>
          <a:bodyPr lIns="0" tIns="0" rIns="0" bIns="0" rtlCol="0" anchor="t">
            <a:spAutoFit/>
          </a:bodyPr>
          <a:lstStyle/>
          <a:p>
            <a:pPr algn="r">
              <a:lnSpc>
                <a:spcPts val="3200"/>
              </a:lnSpc>
            </a:pPr>
            <a:r>
              <a:rPr lang="en-US" sz="2000" spc="60" dirty="0">
                <a:solidFill>
                  <a:srgbClr val="FFFFFF"/>
                </a:solidFill>
                <a:latin typeface="Luthier Bold"/>
              </a:rPr>
              <a:t>SEASONAL DRIVING SAFETY</a:t>
            </a:r>
          </a:p>
        </p:txBody>
      </p:sp>
      <p:sp>
        <p:nvSpPr>
          <p:cNvPr id="5" name="TextBox 5"/>
          <p:cNvSpPr txBox="1"/>
          <p:nvPr/>
        </p:nvSpPr>
        <p:spPr>
          <a:xfrm>
            <a:off x="1498846" y="2835973"/>
            <a:ext cx="15417553" cy="776879"/>
          </a:xfrm>
          <a:prstGeom prst="rect">
            <a:avLst/>
          </a:prstGeom>
        </p:spPr>
        <p:txBody>
          <a:bodyPr wrap="square" lIns="0" tIns="0" rIns="0" bIns="0" rtlCol="0" anchor="t">
            <a:spAutoFit/>
          </a:bodyPr>
          <a:lstStyle/>
          <a:p>
            <a:pPr algn="ctr">
              <a:lnSpc>
                <a:spcPts val="5800"/>
              </a:lnSpc>
            </a:pPr>
            <a:r>
              <a:rPr lang="en-US" sz="6667" spc="66" dirty="0">
                <a:solidFill>
                  <a:srgbClr val="FFFDF5"/>
                </a:solidFill>
                <a:latin typeface="Telegraf Bold" panose="020B0604020202020204" charset="0"/>
              </a:rPr>
              <a:t>Drowsy </a:t>
            </a:r>
            <a:r>
              <a:rPr lang="en-US" sz="6667" spc="66" dirty="0" smtClean="0">
                <a:solidFill>
                  <a:srgbClr val="FFFDF5"/>
                </a:solidFill>
                <a:latin typeface="Telegraf Bold" panose="020B0604020202020204" charset="0"/>
              </a:rPr>
              <a:t>Driving</a:t>
            </a:r>
            <a:endParaRPr lang="en-US" sz="6667" spc="66" dirty="0">
              <a:solidFill>
                <a:srgbClr val="FFFDF5"/>
              </a:solidFill>
              <a:latin typeface="Cooper Hewitt Heavy Bold"/>
            </a:endParaRPr>
          </a:p>
        </p:txBody>
      </p:sp>
      <p:sp>
        <p:nvSpPr>
          <p:cNvPr id="6" name="TextBox 6"/>
          <p:cNvSpPr txBox="1"/>
          <p:nvPr/>
        </p:nvSpPr>
        <p:spPr>
          <a:xfrm>
            <a:off x="17067108"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39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l="25166" t="346" r="1829" b="8567"/>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5964" t="2611" r="3558" b="56033"/>
          <a:stretch>
            <a:fillRect/>
          </a:stretch>
        </p:blipFill>
        <p:spPr>
          <a:xfrm>
            <a:off x="0" y="0"/>
            <a:ext cx="18288000" cy="4837944"/>
          </a:xfrm>
          <a:prstGeom prst="rect">
            <a:avLst/>
          </a:prstGeom>
        </p:spPr>
      </p:pic>
      <p:sp>
        <p:nvSpPr>
          <p:cNvPr id="3" name="TextBox 3"/>
          <p:cNvSpPr txBox="1"/>
          <p:nvPr/>
        </p:nvSpPr>
        <p:spPr>
          <a:xfrm>
            <a:off x="11747123" y="619125"/>
            <a:ext cx="6149055" cy="403225"/>
          </a:xfrm>
          <a:prstGeom prst="rect">
            <a:avLst/>
          </a:prstGeom>
        </p:spPr>
        <p:txBody>
          <a:bodyPr lIns="0" tIns="0" rIns="0" bIns="0" rtlCol="0" anchor="t">
            <a:spAutoFit/>
          </a:bodyPr>
          <a:lstStyle/>
          <a:p>
            <a:pPr algn="r">
              <a:lnSpc>
                <a:spcPts val="3200"/>
              </a:lnSpc>
            </a:pPr>
            <a:r>
              <a:rPr lang="en-US" sz="2000" spc="60" dirty="0">
                <a:solidFill>
                  <a:srgbClr val="000000"/>
                </a:solidFill>
                <a:latin typeface="Luthier Bold"/>
              </a:rPr>
              <a:t>FALL AND WINTER SAFETY HAZARDS</a:t>
            </a:r>
          </a:p>
        </p:txBody>
      </p:sp>
      <p:sp>
        <p:nvSpPr>
          <p:cNvPr id="4" name="TextBox 4"/>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4</a:t>
            </a:r>
          </a:p>
        </p:txBody>
      </p:sp>
      <p:sp>
        <p:nvSpPr>
          <p:cNvPr id="5" name="AutoShape 5"/>
          <p:cNvSpPr/>
          <p:nvPr/>
        </p:nvSpPr>
        <p:spPr>
          <a:xfrm>
            <a:off x="597618" y="4837944"/>
            <a:ext cx="17101663" cy="5013177"/>
          </a:xfrm>
          <a:prstGeom prst="rect">
            <a:avLst/>
          </a:prstGeom>
          <a:solidFill>
            <a:srgbClr val="CD6036"/>
          </a:solidFill>
        </p:spPr>
      </p:sp>
      <p:sp>
        <p:nvSpPr>
          <p:cNvPr id="6" name="TextBox 6"/>
          <p:cNvSpPr txBox="1"/>
          <p:nvPr/>
        </p:nvSpPr>
        <p:spPr>
          <a:xfrm>
            <a:off x="1028700" y="5953613"/>
            <a:ext cx="16230600" cy="3440942"/>
          </a:xfrm>
          <a:prstGeom prst="rect">
            <a:avLst/>
          </a:prstGeom>
        </p:spPr>
        <p:txBody>
          <a:bodyPr lIns="0" tIns="0" rIns="0" bIns="0" rtlCol="0" anchor="t">
            <a:spAutoFit/>
          </a:bodyPr>
          <a:lstStyle/>
          <a:p>
            <a:pPr>
              <a:lnSpc>
                <a:spcPts val="2688"/>
              </a:lnSpc>
            </a:pPr>
            <a:r>
              <a:rPr lang="en-US" sz="1920" dirty="0">
                <a:solidFill>
                  <a:srgbClr val="000000"/>
                </a:solidFill>
                <a:latin typeface="Telegraf" panose="020B0604020202020204" charset="0"/>
              </a:rPr>
              <a:t>While motor vehicle crashes are still the leading cause of death and injury across the Navy and Marine Corps, there are many other activities we engage in that come with a fair amount of risk and can lead to severe injuries or death.  It's important to think about how our environment and the activities we engage in change as we leave summer behind and head into fall and then winter.</a:t>
            </a:r>
          </a:p>
          <a:p>
            <a:pPr>
              <a:lnSpc>
                <a:spcPts val="2688"/>
              </a:lnSpc>
            </a:pPr>
            <a:endParaRPr lang="en-US" sz="1920" dirty="0">
              <a:solidFill>
                <a:srgbClr val="000000"/>
              </a:solidFill>
              <a:latin typeface="Telegraf" panose="020B0604020202020204" charset="0"/>
            </a:endParaRPr>
          </a:p>
          <a:p>
            <a:pPr>
              <a:lnSpc>
                <a:spcPts val="2688"/>
              </a:lnSpc>
            </a:pPr>
            <a:r>
              <a:rPr lang="en-US" sz="1920" dirty="0">
                <a:solidFill>
                  <a:srgbClr val="000000"/>
                </a:solidFill>
                <a:latin typeface="Telegraf" panose="020B0604020202020204" charset="0"/>
              </a:rPr>
              <a:t>Some of these include: slips, trips and falls during recreational activities or from routine activities inside and outside the home, and fires - during social gatherings or those resulting from seasonal decorating, heating systems and cooking.  </a:t>
            </a:r>
          </a:p>
          <a:p>
            <a:pPr>
              <a:lnSpc>
                <a:spcPts val="2688"/>
              </a:lnSpc>
            </a:pPr>
            <a:endParaRPr lang="en-US" sz="1920" dirty="0">
              <a:solidFill>
                <a:srgbClr val="000000"/>
              </a:solidFill>
              <a:latin typeface="Telegraf" panose="020B0604020202020204" charset="0"/>
            </a:endParaRPr>
          </a:p>
          <a:p>
            <a:pPr>
              <a:lnSpc>
                <a:spcPts val="2688"/>
              </a:lnSpc>
            </a:pPr>
            <a:r>
              <a:rPr lang="en-US" sz="1920" dirty="0">
                <a:solidFill>
                  <a:srgbClr val="000000"/>
                </a:solidFill>
                <a:latin typeface="Telegraf" panose="020B0604020202020204" charset="0"/>
              </a:rPr>
              <a:t>Understand and minimize risk, even in the activities seen as routine. The likelihood you'll end up in the ER paralyzed, with a skull fracture, or severe burns requiring multiple skin graph surgeries, drops significantly when you pay attention and make good decisions. It only takes one second, misstep or poor decision for you to sustain a life-altering injury or worse, to lose your life or contribute to the loss of another. </a:t>
            </a:r>
          </a:p>
        </p:txBody>
      </p:sp>
      <p:sp>
        <p:nvSpPr>
          <p:cNvPr id="7" name="TextBox 7"/>
          <p:cNvSpPr txBox="1"/>
          <p:nvPr/>
        </p:nvSpPr>
        <p:spPr>
          <a:xfrm>
            <a:off x="1982498" y="5191125"/>
            <a:ext cx="14331903" cy="634365"/>
          </a:xfrm>
          <a:prstGeom prst="rect">
            <a:avLst/>
          </a:prstGeom>
        </p:spPr>
        <p:txBody>
          <a:bodyPr lIns="0" tIns="0" rIns="0" bIns="0" rtlCol="0" anchor="t">
            <a:spAutoFit/>
          </a:bodyPr>
          <a:lstStyle/>
          <a:p>
            <a:pPr algn="ctr">
              <a:lnSpc>
                <a:spcPts val="4905"/>
              </a:lnSpc>
            </a:pPr>
            <a:r>
              <a:rPr lang="en-US" sz="4500" b="1" spc="90" dirty="0">
                <a:solidFill>
                  <a:srgbClr val="000000"/>
                </a:solidFill>
                <a:latin typeface="Telegraf Bold" panose="020B0604020202020204" charset="0"/>
              </a:rPr>
              <a:t>Shifting from Summer to Fall to Winter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153961" y="3020996"/>
            <a:ext cx="16230600" cy="6033018"/>
          </a:xfrm>
          <a:prstGeom prst="rect">
            <a:avLst/>
          </a:prstGeom>
          <a:solidFill>
            <a:srgbClr val="555555">
              <a:alpha val="76863"/>
            </a:srgbClr>
          </a:solidFill>
        </p:spPr>
      </p:sp>
      <p:sp>
        <p:nvSpPr>
          <p:cNvPr id="3" name="TextBox 3"/>
          <p:cNvSpPr txBox="1"/>
          <p:nvPr/>
        </p:nvSpPr>
        <p:spPr>
          <a:xfrm>
            <a:off x="1816682" y="5517397"/>
            <a:ext cx="14924339" cy="3028949"/>
          </a:xfrm>
          <a:prstGeom prst="rect">
            <a:avLst/>
          </a:prstGeom>
        </p:spPr>
        <p:txBody>
          <a:bodyPr lIns="0" tIns="0" rIns="0" bIns="0" rtlCol="0" anchor="t">
            <a:spAutoFit/>
          </a:bodyPr>
          <a:lstStyle/>
          <a:p>
            <a:pPr marL="431805" lvl="1" indent="-215903">
              <a:lnSpc>
                <a:spcPts val="3000"/>
              </a:lnSpc>
              <a:buFont typeface="Arial"/>
              <a:buChar char="•"/>
            </a:pPr>
            <a:r>
              <a:rPr lang="en-US" sz="2000" spc="20" dirty="0">
                <a:solidFill>
                  <a:srgbClr val="FFFFFF"/>
                </a:solidFill>
                <a:latin typeface="Telegraf" panose="020B0604020202020204" charset="0"/>
              </a:rPr>
              <a:t>Get seven or more hours of sleep a night.</a:t>
            </a:r>
          </a:p>
          <a:p>
            <a:pPr marL="431805" lvl="1" indent="-215903">
              <a:lnSpc>
                <a:spcPts val="3000"/>
              </a:lnSpc>
              <a:buFont typeface="Arial"/>
              <a:buChar char="•"/>
            </a:pPr>
            <a:r>
              <a:rPr lang="en-US" sz="2000" spc="9" dirty="0">
                <a:solidFill>
                  <a:srgbClr val="FFFFFF"/>
                </a:solidFill>
                <a:latin typeface="Telegraf" panose="020B0604020202020204" charset="0"/>
              </a:rPr>
              <a:t>Don't drive if you've been awake for 16 hours or more.</a:t>
            </a:r>
          </a:p>
          <a:p>
            <a:pPr marL="431805" lvl="1" indent="-215903">
              <a:lnSpc>
                <a:spcPts val="3000"/>
              </a:lnSpc>
              <a:buFont typeface="Arial"/>
              <a:buChar char="•"/>
            </a:pPr>
            <a:r>
              <a:rPr lang="en-US" sz="2000" spc="9" dirty="0">
                <a:solidFill>
                  <a:srgbClr val="FFFFFF"/>
                </a:solidFill>
                <a:latin typeface="Telegraf" panose="020B0604020202020204" charset="0"/>
              </a:rPr>
              <a:t>Stop every two hours to rest.</a:t>
            </a:r>
          </a:p>
          <a:p>
            <a:pPr marL="431805" lvl="1" indent="-215903">
              <a:lnSpc>
                <a:spcPts val="3000"/>
              </a:lnSpc>
              <a:buFont typeface="Arial"/>
              <a:buChar char="•"/>
            </a:pPr>
            <a:r>
              <a:rPr lang="en-US" sz="2000" spc="9" dirty="0">
                <a:solidFill>
                  <a:srgbClr val="FFFFFF"/>
                </a:solidFill>
                <a:latin typeface="Telegraf" panose="020B0604020202020204" charset="0"/>
              </a:rPr>
              <a:t>Pull over and take a nap if you're drowsy.</a:t>
            </a:r>
          </a:p>
          <a:p>
            <a:pPr marL="431805" lvl="1" indent="-215903">
              <a:lnSpc>
                <a:spcPts val="3000"/>
              </a:lnSpc>
              <a:buFont typeface="Arial"/>
              <a:buChar char="•"/>
            </a:pPr>
            <a:r>
              <a:rPr lang="en-US" sz="2000" spc="9" dirty="0">
                <a:solidFill>
                  <a:srgbClr val="FFFFFF"/>
                </a:solidFill>
                <a:latin typeface="Telegraf" panose="020B0604020202020204" charset="0"/>
              </a:rPr>
              <a:t>Travel during times you are normally awake</a:t>
            </a:r>
          </a:p>
          <a:p>
            <a:pPr>
              <a:lnSpc>
                <a:spcPts val="3000"/>
              </a:lnSpc>
            </a:pPr>
            <a:endParaRPr lang="en-US" sz="2000" spc="9" dirty="0">
              <a:solidFill>
                <a:srgbClr val="FFFFFF"/>
              </a:solidFill>
              <a:latin typeface="Telegraf" panose="020B0604020202020204" charset="0"/>
            </a:endParaRPr>
          </a:p>
          <a:p>
            <a:pPr>
              <a:lnSpc>
                <a:spcPts val="3000"/>
              </a:lnSpc>
            </a:pPr>
            <a:r>
              <a:rPr lang="en-US" sz="2000" spc="20" dirty="0">
                <a:solidFill>
                  <a:srgbClr val="FFFFFF"/>
                </a:solidFill>
                <a:latin typeface="Telegraf" panose="020B0604020202020204" charset="0"/>
              </a:rPr>
              <a:t>Please refer to OPNAVINST 5100.23, Ch. 36, Traffic Safety Program, for more information on maximum driving times and pre-drive risk assessments.</a:t>
            </a:r>
          </a:p>
        </p:txBody>
      </p:sp>
      <p:sp>
        <p:nvSpPr>
          <p:cNvPr id="4" name="TextBox 4"/>
          <p:cNvSpPr txBox="1"/>
          <p:nvPr/>
        </p:nvSpPr>
        <p:spPr>
          <a:xfrm>
            <a:off x="13165236" y="670889"/>
            <a:ext cx="4508598" cy="409575"/>
          </a:xfrm>
          <a:prstGeom prst="rect">
            <a:avLst/>
          </a:prstGeom>
        </p:spPr>
        <p:txBody>
          <a:bodyPr lIns="0" tIns="0" rIns="0" bIns="0" rtlCol="0" anchor="t">
            <a:spAutoFit/>
          </a:bodyPr>
          <a:lstStyle/>
          <a:p>
            <a:pPr algn="r">
              <a:lnSpc>
                <a:spcPts val="3200"/>
              </a:lnSpc>
            </a:pPr>
            <a:r>
              <a:rPr lang="en-US" sz="2000" spc="60" dirty="0">
                <a:solidFill>
                  <a:srgbClr val="FFFFFF"/>
                </a:solidFill>
                <a:latin typeface="Luthier Bold"/>
              </a:rPr>
              <a:t>SEASONAL DRIVING SAFETY</a:t>
            </a:r>
          </a:p>
        </p:txBody>
      </p:sp>
      <p:sp>
        <p:nvSpPr>
          <p:cNvPr id="5" name="TextBox 5"/>
          <p:cNvSpPr txBox="1"/>
          <p:nvPr/>
        </p:nvSpPr>
        <p:spPr>
          <a:xfrm>
            <a:off x="4869213" y="3733672"/>
            <a:ext cx="9211912" cy="676083"/>
          </a:xfrm>
          <a:prstGeom prst="rect">
            <a:avLst/>
          </a:prstGeom>
        </p:spPr>
        <p:txBody>
          <a:bodyPr lIns="0" tIns="0" rIns="0" bIns="0" rtlCol="0" anchor="t">
            <a:spAutoFit/>
          </a:bodyPr>
          <a:lstStyle/>
          <a:p>
            <a:pPr algn="ctr">
              <a:lnSpc>
                <a:spcPts val="5017"/>
              </a:lnSpc>
            </a:pPr>
            <a:r>
              <a:rPr lang="en-US" sz="5767" spc="57" dirty="0">
                <a:solidFill>
                  <a:srgbClr val="FFFDF5"/>
                </a:solidFill>
                <a:latin typeface="Telegraf Bold" panose="020B0604020202020204" charset="0"/>
              </a:rPr>
              <a:t>Drowsy Driving </a:t>
            </a:r>
            <a:r>
              <a:rPr lang="en-US" sz="5767" spc="57" dirty="0" smtClean="0">
                <a:solidFill>
                  <a:srgbClr val="FFFDF5"/>
                </a:solidFill>
                <a:latin typeface="Telegraf Bold" panose="020B0604020202020204" charset="0"/>
              </a:rPr>
              <a:t>(cont.)</a:t>
            </a:r>
            <a:endParaRPr lang="en-US" sz="5767" spc="57" dirty="0">
              <a:solidFill>
                <a:srgbClr val="FFFDF5"/>
              </a:solidFill>
              <a:latin typeface="Telegraf Bold" panose="020B0604020202020204" charset="0"/>
            </a:endParaRPr>
          </a:p>
        </p:txBody>
      </p:sp>
      <p:sp>
        <p:nvSpPr>
          <p:cNvPr id="6" name="TextBox 6"/>
          <p:cNvSpPr txBox="1"/>
          <p:nvPr/>
        </p:nvSpPr>
        <p:spPr>
          <a:xfrm>
            <a:off x="1642897" y="4732564"/>
            <a:ext cx="13998982" cy="705321"/>
          </a:xfrm>
          <a:prstGeom prst="rect">
            <a:avLst/>
          </a:prstGeom>
        </p:spPr>
        <p:txBody>
          <a:bodyPr lIns="0" tIns="0" rIns="0" bIns="0" rtlCol="0" anchor="t">
            <a:spAutoFit/>
          </a:bodyPr>
          <a:lstStyle/>
          <a:p>
            <a:pPr>
              <a:lnSpc>
                <a:spcPts val="5471"/>
              </a:lnSpc>
              <a:spcBef>
                <a:spcPct val="0"/>
              </a:spcBef>
            </a:pPr>
            <a:r>
              <a:rPr lang="en-US" sz="3647" spc="36" dirty="0">
                <a:solidFill>
                  <a:srgbClr val="FFFFFF"/>
                </a:solidFill>
                <a:latin typeface="Poppins Medium"/>
              </a:rPr>
              <a:t> </a:t>
            </a:r>
            <a:r>
              <a:rPr lang="en-US" sz="2400" b="1" spc="36" dirty="0">
                <a:solidFill>
                  <a:srgbClr val="FFFFFF"/>
                </a:solidFill>
                <a:latin typeface="Telegraf" panose="020B0604020202020204" charset="0"/>
              </a:rPr>
              <a:t>The NSF offers this advice:</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40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685800" y="5514513"/>
            <a:ext cx="16902869" cy="3743787"/>
          </a:xfrm>
          <a:prstGeom prst="rect">
            <a:avLst/>
          </a:prstGeom>
          <a:solidFill>
            <a:srgbClr val="555555"/>
          </a:solidFill>
        </p:spPr>
      </p:sp>
      <p:pic>
        <p:nvPicPr>
          <p:cNvPr id="3" name="Picture 3"/>
          <p:cNvPicPr>
            <a:picLocks noChangeAspect="1"/>
          </p:cNvPicPr>
          <p:nvPr/>
        </p:nvPicPr>
        <p:blipFill>
          <a:blip r:embed="rId3"/>
          <a:srcRect t="12146" b="12146"/>
          <a:stretch>
            <a:fillRect/>
          </a:stretch>
        </p:blipFill>
        <p:spPr>
          <a:xfrm>
            <a:off x="0" y="419101"/>
            <a:ext cx="18293675" cy="9244486"/>
          </a:xfrm>
          <a:prstGeom prst="rect">
            <a:avLst/>
          </a:prstGeom>
        </p:spPr>
      </p:pic>
      <p:sp>
        <p:nvSpPr>
          <p:cNvPr id="4" name="TextBox 4"/>
          <p:cNvSpPr txBox="1"/>
          <p:nvPr/>
        </p:nvSpPr>
        <p:spPr>
          <a:xfrm>
            <a:off x="990600" y="6294123"/>
            <a:ext cx="16266900" cy="1013098"/>
          </a:xfrm>
          <a:prstGeom prst="rect">
            <a:avLst/>
          </a:prstGeom>
        </p:spPr>
        <p:txBody>
          <a:bodyPr wrap="square" lIns="0" tIns="0" rIns="0" bIns="0" rtlCol="0" anchor="t">
            <a:spAutoFit/>
          </a:bodyPr>
          <a:lstStyle/>
          <a:p>
            <a:pPr algn="ctr">
              <a:lnSpc>
                <a:spcPts val="7871"/>
              </a:lnSpc>
              <a:spcBef>
                <a:spcPct val="0"/>
              </a:spcBef>
            </a:pPr>
            <a:r>
              <a:rPr lang="en-US" sz="5247" spc="52" dirty="0">
                <a:solidFill>
                  <a:srgbClr val="FFFFFF"/>
                </a:solidFill>
                <a:latin typeface="Telegraf Bold" panose="020B0604020202020204" charset="0"/>
              </a:rPr>
              <a:t>Driving Under the Influence</a:t>
            </a:r>
          </a:p>
        </p:txBody>
      </p:sp>
      <p:sp>
        <p:nvSpPr>
          <p:cNvPr id="5" name="TextBox 5"/>
          <p:cNvSpPr txBox="1"/>
          <p:nvPr/>
        </p:nvSpPr>
        <p:spPr>
          <a:xfrm>
            <a:off x="1143000" y="7565477"/>
            <a:ext cx="15849600" cy="1231106"/>
          </a:xfrm>
          <a:prstGeom prst="rect">
            <a:avLst/>
          </a:prstGeom>
        </p:spPr>
        <p:txBody>
          <a:bodyPr wrap="square" lIns="0" tIns="0" rIns="0" bIns="0" rtlCol="0" anchor="t">
            <a:spAutoFit/>
          </a:bodyPr>
          <a:lstStyle/>
          <a:p>
            <a:pPr marL="453395" lvl="1" indent="-226697">
              <a:lnSpc>
                <a:spcPts val="3150"/>
              </a:lnSpc>
              <a:buFont typeface="Arial"/>
              <a:buChar char="•"/>
            </a:pPr>
            <a:r>
              <a:rPr lang="en-US" sz="2100" spc="21" dirty="0">
                <a:solidFill>
                  <a:srgbClr val="FFFFFF"/>
                </a:solidFill>
                <a:latin typeface="Telegraf" panose="020B0604020202020204" charset="0"/>
              </a:rPr>
              <a:t>Nearly 30 people die every day in crashes that involve a driver impaired by alcohol, according to the CDC. Drivers impaired by prescription medicines and other drugs increase that number significantly. </a:t>
            </a:r>
            <a:r>
              <a:rPr lang="en-US" sz="2100" spc="21" dirty="0" smtClean="0">
                <a:solidFill>
                  <a:srgbClr val="FFFFFF"/>
                </a:solidFill>
                <a:latin typeface="Telegraf" panose="020B0604020202020204" charset="0"/>
              </a:rPr>
              <a:t> Impaired </a:t>
            </a:r>
            <a:r>
              <a:rPr lang="en-US" sz="2100" spc="21" dirty="0">
                <a:solidFill>
                  <a:srgbClr val="FFFFFF"/>
                </a:solidFill>
                <a:latin typeface="Telegraf" panose="020B0604020202020204" charset="0"/>
              </a:rPr>
              <a:t>drivers are most frequently on the road after dark – particularly between the hours of midnight and 3 a.m. on weekends.</a:t>
            </a:r>
          </a:p>
        </p:txBody>
      </p:sp>
      <p:sp>
        <p:nvSpPr>
          <p:cNvPr id="6" name="TextBox 6"/>
          <p:cNvSpPr txBox="1"/>
          <p:nvPr/>
        </p:nvSpPr>
        <p:spPr>
          <a:xfrm>
            <a:off x="13411200" y="233697"/>
            <a:ext cx="4508598" cy="370807"/>
          </a:xfrm>
          <a:prstGeom prst="rect">
            <a:avLst/>
          </a:prstGeom>
        </p:spPr>
        <p:txBody>
          <a:bodyPr lIns="0" tIns="0" rIns="0" bIns="0" rtlCol="0" anchor="t">
            <a:spAutoFit/>
          </a:bodyPr>
          <a:lstStyle/>
          <a:p>
            <a:pPr algn="r">
              <a:lnSpc>
                <a:spcPts val="3200"/>
              </a:lnSpc>
            </a:pPr>
            <a:r>
              <a:rPr lang="en-US" sz="2000" spc="60" dirty="0">
                <a:solidFill>
                  <a:schemeClr val="bg1"/>
                </a:solidFill>
                <a:latin typeface="Luthier Bold"/>
              </a:rPr>
              <a:t>SEASONAL DRIVING SAFETY</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a:rPr>
              <a:t>41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40932" y="6037255"/>
            <a:ext cx="17455245" cy="3813865"/>
          </a:xfrm>
          <a:prstGeom prst="rect">
            <a:avLst/>
          </a:prstGeom>
          <a:solidFill>
            <a:srgbClr val="555555">
              <a:alpha val="91765"/>
            </a:srgbClr>
          </a:solidFill>
        </p:spPr>
      </p:sp>
      <p:sp>
        <p:nvSpPr>
          <p:cNvPr id="3" name="TextBox 3"/>
          <p:cNvSpPr txBox="1"/>
          <p:nvPr/>
        </p:nvSpPr>
        <p:spPr>
          <a:xfrm>
            <a:off x="707247" y="7469461"/>
            <a:ext cx="16552053" cy="1795363"/>
          </a:xfrm>
          <a:prstGeom prst="rect">
            <a:avLst/>
          </a:prstGeom>
        </p:spPr>
        <p:txBody>
          <a:bodyPr wrap="square" lIns="0" tIns="0" rIns="0" bIns="0" rtlCol="0" anchor="t">
            <a:spAutoFit/>
          </a:bodyPr>
          <a:lstStyle/>
          <a:p>
            <a:pPr marL="408877" lvl="1" indent="-204439">
              <a:lnSpc>
                <a:spcPts val="2840"/>
              </a:lnSpc>
              <a:buFont typeface="Arial"/>
              <a:buChar char="•"/>
            </a:pPr>
            <a:r>
              <a:rPr lang="en-US" sz="2000" spc="18" dirty="0">
                <a:solidFill>
                  <a:srgbClr val="FFFFFF"/>
                </a:solidFill>
                <a:latin typeface="Telegraf" panose="020B0604020202020204" charset="0"/>
              </a:rPr>
              <a:t>While drunk driving has declined by about one-third since 2007, the number of drivers under the influence of drugs has increased. Between 2013 and 2014, 22% of drivers tested positive for a drug that would cause impairment, according to a roadside survey conducted by the NHTSA.</a:t>
            </a:r>
          </a:p>
          <a:p>
            <a:pPr marL="408877" lvl="1" indent="-204439">
              <a:lnSpc>
                <a:spcPts val="2840"/>
              </a:lnSpc>
              <a:buFont typeface="Arial"/>
              <a:buChar char="•"/>
            </a:pPr>
            <a:r>
              <a:rPr lang="en-US" sz="2000" spc="18" dirty="0">
                <a:solidFill>
                  <a:srgbClr val="FFFFFF"/>
                </a:solidFill>
                <a:latin typeface="Telegraf" panose="020B0604020202020204" charset="0"/>
              </a:rPr>
              <a:t>The </a:t>
            </a:r>
            <a:r>
              <a:rPr lang="en-US" sz="2000" spc="7" dirty="0">
                <a:solidFill>
                  <a:srgbClr val="FFFFFF"/>
                </a:solidFill>
                <a:latin typeface="Telegraf" panose="020B0604020202020204" charset="0"/>
              </a:rPr>
              <a:t>NHTSA also found the prevalence of THC (found in marijuana) among drivers on weekend nights has increased 48% since 2007, from 8.6% of drivers to </a:t>
            </a:r>
            <a:r>
              <a:rPr lang="en-US" sz="2000" spc="7" dirty="0" smtClean="0">
                <a:solidFill>
                  <a:srgbClr val="FFFFFF"/>
                </a:solidFill>
                <a:latin typeface="Telegraf" panose="020B0604020202020204" charset="0"/>
              </a:rPr>
              <a:t>12.6%. </a:t>
            </a:r>
            <a:r>
              <a:rPr lang="en-US" sz="2000" spc="7" dirty="0">
                <a:solidFill>
                  <a:srgbClr val="FFFFFF"/>
                </a:solidFill>
                <a:latin typeface="Telegraf" panose="020B0604020202020204" charset="0"/>
              </a:rPr>
              <a:t>Many states have not yet updated their impaired driving laws to address this growing problem.</a:t>
            </a:r>
          </a:p>
        </p:txBody>
      </p:sp>
      <p:sp>
        <p:nvSpPr>
          <p:cNvPr id="4" name="TextBox 4"/>
          <p:cNvSpPr txBox="1"/>
          <p:nvPr/>
        </p:nvSpPr>
        <p:spPr>
          <a:xfrm>
            <a:off x="914400" y="6204464"/>
            <a:ext cx="16535400" cy="1013098"/>
          </a:xfrm>
          <a:prstGeom prst="rect">
            <a:avLst/>
          </a:prstGeom>
        </p:spPr>
        <p:txBody>
          <a:bodyPr wrap="square" lIns="0" tIns="0" rIns="0" bIns="0" rtlCol="0" anchor="t">
            <a:spAutoFit/>
          </a:bodyPr>
          <a:lstStyle/>
          <a:p>
            <a:pPr algn="ctr">
              <a:lnSpc>
                <a:spcPts val="7871"/>
              </a:lnSpc>
              <a:spcBef>
                <a:spcPct val="0"/>
              </a:spcBef>
            </a:pPr>
            <a:r>
              <a:rPr lang="en-US" sz="5247" spc="52" dirty="0">
                <a:solidFill>
                  <a:srgbClr val="FFFFFF"/>
                </a:solidFill>
                <a:latin typeface="Telegraf Bold" panose="020B0604020202020204" charset="0"/>
              </a:rPr>
              <a:t>Driving Under the Influence </a:t>
            </a:r>
            <a:r>
              <a:rPr lang="en-US" sz="5247" spc="52" dirty="0" smtClean="0">
                <a:solidFill>
                  <a:srgbClr val="FFFFFF"/>
                </a:solidFill>
                <a:latin typeface="Telegraf Bold" panose="020B0604020202020204" charset="0"/>
              </a:rPr>
              <a:t>(cont</a:t>
            </a:r>
            <a:r>
              <a:rPr lang="en-US" sz="5247" spc="52" dirty="0">
                <a:solidFill>
                  <a:srgbClr val="FFFFFF"/>
                </a:solidFill>
                <a:latin typeface="Telegraf Bold" panose="020B0604020202020204" charset="0"/>
              </a:rPr>
              <a:t>.)</a:t>
            </a:r>
          </a:p>
        </p:txBody>
      </p:sp>
      <p:sp>
        <p:nvSpPr>
          <p:cNvPr id="5" name="TextBox 5"/>
          <p:cNvSpPr txBox="1"/>
          <p:nvPr/>
        </p:nvSpPr>
        <p:spPr>
          <a:xfrm>
            <a:off x="13165236" y="495300"/>
            <a:ext cx="4508598" cy="409575"/>
          </a:xfrm>
          <a:prstGeom prst="rect">
            <a:avLst/>
          </a:prstGeom>
        </p:spPr>
        <p:txBody>
          <a:bodyPr lIns="0" tIns="0" rIns="0" bIns="0" rtlCol="0" anchor="t">
            <a:spAutoFit/>
          </a:bodyPr>
          <a:lstStyle/>
          <a:p>
            <a:pPr algn="r">
              <a:lnSpc>
                <a:spcPts val="3200"/>
              </a:lnSpc>
            </a:pPr>
            <a:r>
              <a:rPr lang="en-US" sz="2000" spc="60" dirty="0">
                <a:solidFill>
                  <a:srgbClr val="FFFFFF"/>
                </a:solidFill>
                <a:latin typeface="Luthier Bold"/>
              </a:rPr>
              <a:t>SEASONAL DRIVING SAFETY</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42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028700" y="5640450"/>
            <a:ext cx="16230600" cy="3951225"/>
          </a:xfrm>
          <a:prstGeom prst="rect">
            <a:avLst/>
          </a:prstGeom>
        </p:spPr>
        <p:txBody>
          <a:bodyPr lIns="0" tIns="0" rIns="0" bIns="0" rtlCol="0" anchor="t">
            <a:spAutoFit/>
          </a:bodyPr>
          <a:lstStyle/>
          <a:p>
            <a:pPr algn="r">
              <a:lnSpc>
                <a:spcPts val="2808"/>
              </a:lnSpc>
            </a:pPr>
            <a:r>
              <a:rPr lang="en-US" sz="2600" dirty="0">
                <a:solidFill>
                  <a:srgbClr val="FFFFFF"/>
                </a:solidFill>
                <a:latin typeface="Luthier"/>
              </a:rPr>
              <a:t>For more information on how to stay safe this Fall and Winter, check our website at </a:t>
            </a:r>
            <a:r>
              <a:rPr lang="en-US" sz="2600" dirty="0">
                <a:solidFill>
                  <a:srgbClr val="FFFFFF"/>
                </a:solidFill>
                <a:latin typeface="Luthier Bold"/>
              </a:rPr>
              <a:t>www.navalsafetycenter.navy.mil</a:t>
            </a:r>
          </a:p>
          <a:p>
            <a:pPr algn="r">
              <a:lnSpc>
                <a:spcPts val="2808"/>
              </a:lnSpc>
            </a:pPr>
            <a:r>
              <a:rPr lang="en-US" sz="2600" dirty="0">
                <a:solidFill>
                  <a:srgbClr val="FFFFFF"/>
                </a:solidFill>
                <a:latin typeface="Luthier"/>
              </a:rPr>
              <a:t>and follow us on social media:</a:t>
            </a:r>
          </a:p>
          <a:p>
            <a:pPr algn="r">
              <a:lnSpc>
                <a:spcPts val="2808"/>
              </a:lnSpc>
            </a:pPr>
            <a:endParaRPr lang="en-US" sz="2600" dirty="0">
              <a:solidFill>
                <a:srgbClr val="FFFFFF"/>
              </a:solidFill>
              <a:latin typeface="Luthier"/>
            </a:endParaRPr>
          </a:p>
          <a:p>
            <a:pPr algn="r">
              <a:lnSpc>
                <a:spcPts val="2808"/>
              </a:lnSpc>
            </a:pPr>
            <a:r>
              <a:rPr lang="en-US" sz="2600" dirty="0">
                <a:solidFill>
                  <a:srgbClr val="FFFFFF"/>
                </a:solidFill>
                <a:latin typeface="Luthier"/>
              </a:rPr>
              <a:t>Instagram: navalsafetycenter</a:t>
            </a:r>
          </a:p>
          <a:p>
            <a:pPr algn="r">
              <a:lnSpc>
                <a:spcPts val="2808"/>
              </a:lnSpc>
            </a:pPr>
            <a:endParaRPr lang="en-US" sz="2600" dirty="0">
              <a:solidFill>
                <a:srgbClr val="FFFFFF"/>
              </a:solidFill>
              <a:latin typeface="Luthier"/>
            </a:endParaRPr>
          </a:p>
          <a:p>
            <a:pPr algn="r">
              <a:lnSpc>
                <a:spcPts val="2808"/>
              </a:lnSpc>
            </a:pPr>
            <a:r>
              <a:rPr lang="en-US" sz="2600" dirty="0">
                <a:solidFill>
                  <a:srgbClr val="FFFFFF"/>
                </a:solidFill>
                <a:latin typeface="Luthier"/>
              </a:rPr>
              <a:t>Facebook: NavalSafetyCenter</a:t>
            </a:r>
          </a:p>
          <a:p>
            <a:pPr algn="r">
              <a:lnSpc>
                <a:spcPts val="2808"/>
              </a:lnSpc>
            </a:pPr>
            <a:endParaRPr lang="en-US" sz="2600" dirty="0">
              <a:solidFill>
                <a:srgbClr val="FFFFFF"/>
              </a:solidFill>
              <a:latin typeface="Luthier"/>
            </a:endParaRPr>
          </a:p>
          <a:p>
            <a:pPr algn="r">
              <a:lnSpc>
                <a:spcPts val="2808"/>
              </a:lnSpc>
            </a:pPr>
            <a:r>
              <a:rPr lang="en-US" sz="2600" dirty="0">
                <a:solidFill>
                  <a:srgbClr val="FFFFFF"/>
                </a:solidFill>
                <a:latin typeface="Luthier"/>
              </a:rPr>
              <a:t>Twitter: @NavalSafetyCtr</a:t>
            </a:r>
          </a:p>
          <a:p>
            <a:pPr algn="r">
              <a:lnSpc>
                <a:spcPts val="2808"/>
              </a:lnSpc>
            </a:pPr>
            <a:endParaRPr lang="en-US" sz="2600" dirty="0">
              <a:solidFill>
                <a:srgbClr val="FFFFFF"/>
              </a:solidFill>
              <a:latin typeface="Luthier"/>
            </a:endParaRPr>
          </a:p>
          <a:p>
            <a:pPr algn="r">
              <a:lnSpc>
                <a:spcPts val="2808"/>
              </a:lnSpc>
            </a:pPr>
            <a:r>
              <a:rPr lang="en-US" sz="2600" dirty="0">
                <a:solidFill>
                  <a:srgbClr val="FFFFFF"/>
                </a:solidFill>
                <a:latin typeface="Luthier"/>
              </a:rPr>
              <a:t>navalsafetycenterofficial</a:t>
            </a:r>
          </a:p>
        </p:txBody>
      </p:sp>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113360" y="7014020"/>
            <a:ext cx="492885" cy="4928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113360" y="7778660"/>
            <a:ext cx="492885" cy="4928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113360" y="8515932"/>
            <a:ext cx="492885" cy="41648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113360" y="9197367"/>
            <a:ext cx="492885" cy="39430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 y="643"/>
            <a:ext cx="18286857" cy="10286355"/>
          </a:xfrm>
          <a:prstGeom prst="rect">
            <a:avLst/>
          </a:prstGeom>
        </p:spPr>
      </p:pic>
    </p:spTree>
    <p:extLst>
      <p:ext uri="{BB962C8B-B14F-4D97-AF65-F5344CB8AC3E}">
        <p14:creationId xmlns:p14="http://schemas.microsoft.com/office/powerpoint/2010/main" val="141095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l="7652" t="27813" r="16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503391" y="7792283"/>
            <a:ext cx="5243253" cy="2058837"/>
          </a:xfrm>
          <a:prstGeom prst="rect">
            <a:avLst/>
          </a:prstGeom>
          <a:solidFill>
            <a:srgbClr val="CD6036"/>
          </a:solidFill>
        </p:spPr>
      </p:sp>
      <p:sp>
        <p:nvSpPr>
          <p:cNvPr id="3" name="TextBox 3"/>
          <p:cNvSpPr txBox="1"/>
          <p:nvPr/>
        </p:nvSpPr>
        <p:spPr>
          <a:xfrm>
            <a:off x="680082" y="8673050"/>
            <a:ext cx="4731000" cy="949325"/>
          </a:xfrm>
          <a:prstGeom prst="rect">
            <a:avLst/>
          </a:prstGeom>
        </p:spPr>
        <p:txBody>
          <a:bodyPr lIns="0" tIns="0" rIns="0" bIns="0" rtlCol="0" anchor="t">
            <a:spAutoFit/>
          </a:bodyPr>
          <a:lstStyle/>
          <a:p>
            <a:pPr marL="431805" lvl="1" indent="-215903">
              <a:lnSpc>
                <a:spcPts val="2500"/>
              </a:lnSpc>
              <a:buFont typeface="Arial"/>
              <a:buChar char="•"/>
            </a:pPr>
            <a:r>
              <a:rPr lang="en-US" sz="2000" spc="20" dirty="0">
                <a:solidFill>
                  <a:srgbClr val="FFFFFF"/>
                </a:solidFill>
                <a:latin typeface="Telegraf" panose="020B0604020202020204" charset="0"/>
              </a:rPr>
              <a:t>Fall-related Slips, Trips and Falls</a:t>
            </a:r>
          </a:p>
          <a:p>
            <a:pPr marL="431805" lvl="1" indent="-215903">
              <a:lnSpc>
                <a:spcPts val="2500"/>
              </a:lnSpc>
              <a:buFont typeface="Arial"/>
              <a:buChar char="•"/>
            </a:pPr>
            <a:r>
              <a:rPr lang="en-US" sz="2000" spc="20" dirty="0">
                <a:solidFill>
                  <a:srgbClr val="FFFFFF"/>
                </a:solidFill>
                <a:latin typeface="Telegraf" panose="020B0604020202020204" charset="0"/>
              </a:rPr>
              <a:t>Fall Fire Safety</a:t>
            </a:r>
          </a:p>
          <a:p>
            <a:pPr marL="431805" lvl="1" indent="-215903">
              <a:lnSpc>
                <a:spcPts val="2500"/>
              </a:lnSpc>
              <a:buFont typeface="Arial"/>
              <a:buChar char="•"/>
            </a:pPr>
            <a:r>
              <a:rPr lang="en-US" sz="2000" spc="20" dirty="0">
                <a:solidFill>
                  <a:srgbClr val="FFFFFF"/>
                </a:solidFill>
                <a:latin typeface="Telegraf" panose="020B0604020202020204" charset="0"/>
              </a:rPr>
              <a:t>Fall Holiday Safety</a:t>
            </a:r>
          </a:p>
        </p:txBody>
      </p:sp>
      <p:sp>
        <p:nvSpPr>
          <p:cNvPr id="4" name="TextBox 4"/>
          <p:cNvSpPr txBox="1"/>
          <p:nvPr/>
        </p:nvSpPr>
        <p:spPr>
          <a:xfrm>
            <a:off x="680082" y="7859641"/>
            <a:ext cx="4731000" cy="672877"/>
          </a:xfrm>
          <a:prstGeom prst="rect">
            <a:avLst/>
          </a:prstGeom>
        </p:spPr>
        <p:txBody>
          <a:bodyPr wrap="square" lIns="0" tIns="0" rIns="0" bIns="0" rtlCol="0" anchor="t">
            <a:spAutoFit/>
          </a:bodyPr>
          <a:lstStyle/>
          <a:p>
            <a:pPr algn="ctr">
              <a:lnSpc>
                <a:spcPts val="5554"/>
              </a:lnSpc>
              <a:spcBef>
                <a:spcPct val="0"/>
              </a:spcBef>
            </a:pPr>
            <a:r>
              <a:rPr lang="en-US" sz="3967" b="1" spc="39" dirty="0">
                <a:solidFill>
                  <a:srgbClr val="FFFFFF"/>
                </a:solidFill>
                <a:latin typeface="Telegraf Bold" panose="020B0604020202020204" charset="0"/>
              </a:rPr>
              <a:t>FALL SAFETY</a:t>
            </a:r>
          </a:p>
        </p:txBody>
      </p:sp>
      <p:sp>
        <p:nvSpPr>
          <p:cNvPr id="5" name="AutoShape 5"/>
          <p:cNvSpPr/>
          <p:nvPr/>
        </p:nvSpPr>
        <p:spPr>
          <a:xfrm>
            <a:off x="12142060" y="7792283"/>
            <a:ext cx="5117240" cy="2032757"/>
          </a:xfrm>
          <a:prstGeom prst="rect">
            <a:avLst/>
          </a:prstGeom>
          <a:solidFill>
            <a:srgbClr val="7CCCCF"/>
          </a:solidFill>
        </p:spPr>
      </p:sp>
      <p:sp>
        <p:nvSpPr>
          <p:cNvPr id="6" name="TextBox 6"/>
          <p:cNvSpPr txBox="1"/>
          <p:nvPr/>
        </p:nvSpPr>
        <p:spPr>
          <a:xfrm>
            <a:off x="12567763" y="8343900"/>
            <a:ext cx="462437" cy="718145"/>
          </a:xfrm>
          <a:prstGeom prst="rect">
            <a:avLst/>
          </a:prstGeom>
        </p:spPr>
        <p:txBody>
          <a:bodyPr wrap="square" lIns="0" tIns="0" rIns="0" bIns="0" rtlCol="0" anchor="t">
            <a:spAutoFit/>
          </a:bodyPr>
          <a:lstStyle/>
          <a:p>
            <a:pPr algn="ctr">
              <a:lnSpc>
                <a:spcPts val="5554"/>
              </a:lnSpc>
              <a:spcBef>
                <a:spcPct val="0"/>
              </a:spcBef>
            </a:pPr>
            <a:r>
              <a:rPr lang="en-US" sz="4400" spc="39" dirty="0">
                <a:solidFill>
                  <a:srgbClr val="000000"/>
                </a:solidFill>
                <a:latin typeface="Telegraf Bold" panose="020B0604020202020204" charset="0"/>
              </a:rPr>
              <a:t>+</a:t>
            </a:r>
            <a:r>
              <a:rPr lang="en-US" sz="3967" spc="39" dirty="0">
                <a:solidFill>
                  <a:srgbClr val="000000"/>
                </a:solidFill>
                <a:latin typeface="Cooper Hewitt Heavy"/>
              </a:rPr>
              <a:t> </a:t>
            </a:r>
          </a:p>
        </p:txBody>
      </p:sp>
      <p:sp>
        <p:nvSpPr>
          <p:cNvPr id="7" name="TextBox 7"/>
          <p:cNvSpPr txBox="1"/>
          <p:nvPr/>
        </p:nvSpPr>
        <p:spPr>
          <a:xfrm>
            <a:off x="12834241" y="8530030"/>
            <a:ext cx="3981423" cy="872034"/>
          </a:xfrm>
          <a:prstGeom prst="rect">
            <a:avLst/>
          </a:prstGeom>
        </p:spPr>
        <p:txBody>
          <a:bodyPr wrap="square" lIns="0" tIns="0" rIns="0" bIns="0" rtlCol="0" anchor="t">
            <a:spAutoFit/>
          </a:bodyPr>
          <a:lstStyle/>
          <a:p>
            <a:pPr algn="ctr">
              <a:lnSpc>
                <a:spcPts val="3375"/>
              </a:lnSpc>
            </a:pPr>
            <a:r>
              <a:rPr lang="en-US" sz="2700" spc="27" dirty="0">
                <a:solidFill>
                  <a:srgbClr val="000000"/>
                </a:solidFill>
                <a:latin typeface="Telegraf Bold" panose="020B0604020202020204" charset="0"/>
              </a:rPr>
              <a:t> </a:t>
            </a:r>
            <a:r>
              <a:rPr lang="en-US" sz="2700" b="1" spc="27" dirty="0">
                <a:solidFill>
                  <a:srgbClr val="000000"/>
                </a:solidFill>
                <a:latin typeface="Telegraf Bold" panose="020B0604020202020204" charset="0"/>
              </a:rPr>
              <a:t>SEASONAL DRIVING SAFETY</a:t>
            </a:r>
          </a:p>
        </p:txBody>
      </p:sp>
      <p:sp>
        <p:nvSpPr>
          <p:cNvPr id="8" name="AutoShape 8"/>
          <p:cNvSpPr/>
          <p:nvPr/>
        </p:nvSpPr>
        <p:spPr>
          <a:xfrm>
            <a:off x="11919722" y="742950"/>
            <a:ext cx="5973496" cy="2594394"/>
          </a:xfrm>
          <a:prstGeom prst="rect">
            <a:avLst/>
          </a:prstGeom>
          <a:solidFill>
            <a:srgbClr val="D9D9D9"/>
          </a:solidFill>
        </p:spPr>
      </p:sp>
      <p:sp>
        <p:nvSpPr>
          <p:cNvPr id="9" name="TextBox 9"/>
          <p:cNvSpPr txBox="1"/>
          <p:nvPr/>
        </p:nvSpPr>
        <p:spPr>
          <a:xfrm>
            <a:off x="12294460" y="838200"/>
            <a:ext cx="4964840" cy="672877"/>
          </a:xfrm>
          <a:prstGeom prst="rect">
            <a:avLst/>
          </a:prstGeom>
        </p:spPr>
        <p:txBody>
          <a:bodyPr wrap="square" lIns="0" tIns="0" rIns="0" bIns="0" rtlCol="0" anchor="t">
            <a:spAutoFit/>
          </a:bodyPr>
          <a:lstStyle/>
          <a:p>
            <a:pPr algn="ctr">
              <a:lnSpc>
                <a:spcPts val="5554"/>
              </a:lnSpc>
              <a:spcBef>
                <a:spcPct val="0"/>
              </a:spcBef>
            </a:pPr>
            <a:r>
              <a:rPr lang="en-US" sz="3967" b="1" spc="39" dirty="0">
                <a:solidFill>
                  <a:srgbClr val="29261D"/>
                </a:solidFill>
                <a:latin typeface="Telegraf Bold" panose="020B0604020202020204" charset="0"/>
              </a:rPr>
              <a:t>WINTER SAFETY</a:t>
            </a:r>
          </a:p>
        </p:txBody>
      </p:sp>
      <p:sp>
        <p:nvSpPr>
          <p:cNvPr id="10" name="TextBox 10"/>
          <p:cNvSpPr txBox="1"/>
          <p:nvPr/>
        </p:nvSpPr>
        <p:spPr>
          <a:xfrm>
            <a:off x="12142060" y="1827604"/>
            <a:ext cx="4964840" cy="1237264"/>
          </a:xfrm>
          <a:prstGeom prst="rect">
            <a:avLst/>
          </a:prstGeom>
        </p:spPr>
        <p:txBody>
          <a:bodyPr lIns="0" tIns="0" rIns="0" bIns="0" rtlCol="0" anchor="t">
            <a:spAutoFit/>
          </a:bodyPr>
          <a:lstStyle/>
          <a:p>
            <a:pPr marL="421653" lvl="1" indent="-210827">
              <a:lnSpc>
                <a:spcPts val="2441"/>
              </a:lnSpc>
              <a:buFont typeface="Arial"/>
              <a:buChar char="•"/>
            </a:pPr>
            <a:r>
              <a:rPr lang="en-US" sz="1953" spc="19" dirty="0">
                <a:solidFill>
                  <a:srgbClr val="29261D"/>
                </a:solidFill>
                <a:latin typeface="Telegraf" panose="020B0604020202020204" charset="0"/>
              </a:rPr>
              <a:t>Winter Fire Safety</a:t>
            </a:r>
          </a:p>
          <a:p>
            <a:pPr marL="421653" lvl="1" indent="-210827">
              <a:lnSpc>
                <a:spcPts val="2441"/>
              </a:lnSpc>
              <a:buFont typeface="Arial"/>
              <a:buChar char="•"/>
            </a:pPr>
            <a:r>
              <a:rPr lang="en-US" sz="1953" spc="19" dirty="0">
                <a:solidFill>
                  <a:srgbClr val="29261D"/>
                </a:solidFill>
                <a:latin typeface="Telegraf" panose="020B0604020202020204" charset="0"/>
              </a:rPr>
              <a:t>Winter Holiday Safety</a:t>
            </a:r>
          </a:p>
          <a:p>
            <a:pPr marL="421653" lvl="1" indent="-210827">
              <a:lnSpc>
                <a:spcPts val="2441"/>
              </a:lnSpc>
              <a:buFont typeface="Arial"/>
              <a:buChar char="•"/>
            </a:pPr>
            <a:r>
              <a:rPr lang="en-US" sz="1953" spc="19" dirty="0">
                <a:solidFill>
                  <a:srgbClr val="29261D"/>
                </a:solidFill>
                <a:latin typeface="Telegraf" panose="020B0604020202020204" charset="0"/>
              </a:rPr>
              <a:t>Winter-related Slips, Trips and Falls</a:t>
            </a:r>
          </a:p>
          <a:p>
            <a:pPr marL="421653" lvl="1" indent="-210827">
              <a:lnSpc>
                <a:spcPts val="2441"/>
              </a:lnSpc>
              <a:buFont typeface="Arial"/>
              <a:buChar char="•"/>
            </a:pPr>
            <a:r>
              <a:rPr lang="en-US" sz="1953" spc="19" dirty="0">
                <a:solidFill>
                  <a:srgbClr val="29261D"/>
                </a:solidFill>
                <a:latin typeface="Telegraf" panose="020B0604020202020204" charset="0"/>
              </a:rPr>
              <a:t>Winter Sports Safety</a:t>
            </a:r>
          </a:p>
        </p:txBody>
      </p:sp>
      <p:sp>
        <p:nvSpPr>
          <p:cNvPr id="11" name="TextBox 11"/>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rcRect t="35878" b="26609"/>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597618" y="4905375"/>
            <a:ext cx="17101663" cy="5157836"/>
          </a:xfrm>
          <a:prstGeom prst="rect">
            <a:avLst/>
          </a:prstGeom>
          <a:solidFill>
            <a:srgbClr val="CD6036"/>
          </a:solidFill>
        </p:spPr>
      </p:sp>
      <p:sp>
        <p:nvSpPr>
          <p:cNvPr id="3" name="TextBox 3"/>
          <p:cNvSpPr txBox="1"/>
          <p:nvPr/>
        </p:nvSpPr>
        <p:spPr>
          <a:xfrm>
            <a:off x="1028701" y="5339951"/>
            <a:ext cx="16230600" cy="581441"/>
          </a:xfrm>
          <a:prstGeom prst="rect">
            <a:avLst/>
          </a:prstGeom>
        </p:spPr>
        <p:txBody>
          <a:bodyPr wrap="square" lIns="0" tIns="0" rIns="0" bIns="0" rtlCol="0" anchor="t">
            <a:spAutoFit/>
          </a:bodyPr>
          <a:lstStyle/>
          <a:p>
            <a:pPr algn="ctr">
              <a:lnSpc>
                <a:spcPts val="4314"/>
              </a:lnSpc>
            </a:pPr>
            <a:r>
              <a:rPr lang="en-US" sz="4958" spc="49" dirty="0">
                <a:solidFill>
                  <a:srgbClr val="FFFDF5"/>
                </a:solidFill>
                <a:latin typeface="Telegraf Bold" panose="020B0604020202020204" charset="0"/>
              </a:rPr>
              <a:t>SLIPS, TRIPS AND </a:t>
            </a:r>
            <a:r>
              <a:rPr lang="en-US" sz="4958" spc="49" dirty="0" smtClean="0">
                <a:solidFill>
                  <a:srgbClr val="FFFDF5"/>
                </a:solidFill>
                <a:latin typeface="Telegraf Bold" panose="020B0604020202020204" charset="0"/>
              </a:rPr>
              <a:t>FALLS</a:t>
            </a:r>
            <a:endParaRPr lang="en-US" sz="4958" spc="49" dirty="0">
              <a:solidFill>
                <a:srgbClr val="FFFDF5"/>
              </a:solidFill>
              <a:latin typeface="Telegraf Bold" panose="020B0604020202020204" charset="0"/>
            </a:endParaRPr>
          </a:p>
        </p:txBody>
      </p:sp>
      <p:sp>
        <p:nvSpPr>
          <p:cNvPr id="4" name="TextBox 4"/>
          <p:cNvSpPr txBox="1"/>
          <p:nvPr/>
        </p:nvSpPr>
        <p:spPr>
          <a:xfrm>
            <a:off x="1028700" y="6068419"/>
            <a:ext cx="16230600" cy="3513462"/>
          </a:xfrm>
          <a:prstGeom prst="rect">
            <a:avLst/>
          </a:prstGeom>
        </p:spPr>
        <p:txBody>
          <a:bodyPr lIns="0" tIns="0" rIns="0" bIns="0" rtlCol="0" anchor="t">
            <a:spAutoFit/>
          </a:bodyPr>
          <a:lstStyle/>
          <a:p>
            <a:pPr>
              <a:lnSpc>
                <a:spcPts val="2474"/>
              </a:lnSpc>
            </a:pPr>
            <a:r>
              <a:rPr lang="en-US" sz="2000" spc="19" dirty="0">
                <a:solidFill>
                  <a:srgbClr val="FFFFFF"/>
                </a:solidFill>
                <a:latin typeface="Telegraf" panose="020B0604020202020204" charset="0"/>
              </a:rPr>
              <a:t>Falls are the second leading cause of unintentional injury-related deaths in the United States and in 2019, nearly 40,000 people died from falls that occurred at work or at home. These incidents include:</a:t>
            </a:r>
          </a:p>
          <a:p>
            <a:pPr>
              <a:lnSpc>
                <a:spcPts val="2474"/>
              </a:lnSpc>
            </a:pPr>
            <a:endParaRPr lang="en-US" sz="2000" spc="19" dirty="0">
              <a:solidFill>
                <a:srgbClr val="FFFFFF"/>
              </a:solidFill>
              <a:latin typeface="Telegraf" panose="020B0604020202020204" charset="0"/>
            </a:endParaRPr>
          </a:p>
          <a:p>
            <a:pPr>
              <a:lnSpc>
                <a:spcPts val="2474"/>
              </a:lnSpc>
            </a:pPr>
            <a:r>
              <a:rPr lang="en-US" sz="2000" spc="10" dirty="0">
                <a:solidFill>
                  <a:srgbClr val="FFFFFF"/>
                </a:solidFill>
                <a:latin typeface="Telegraf" panose="020B0604020202020204" charset="0"/>
              </a:rPr>
              <a:t>SLIPS: on wet surfaces or ice; </a:t>
            </a:r>
          </a:p>
          <a:p>
            <a:pPr>
              <a:lnSpc>
                <a:spcPts val="2474"/>
              </a:lnSpc>
            </a:pPr>
            <a:r>
              <a:rPr lang="en-US" sz="2000" spc="10" dirty="0">
                <a:solidFill>
                  <a:srgbClr val="FFFFFF"/>
                </a:solidFill>
                <a:latin typeface="Telegraf" panose="020B0604020202020204" charset="0"/>
              </a:rPr>
              <a:t>TRIPS: over objects on the ground or floor;</a:t>
            </a:r>
          </a:p>
          <a:p>
            <a:pPr>
              <a:lnSpc>
                <a:spcPts val="2474"/>
              </a:lnSpc>
            </a:pPr>
            <a:r>
              <a:rPr lang="en-US" sz="2000" spc="19" dirty="0">
                <a:solidFill>
                  <a:srgbClr val="FFFFFF"/>
                </a:solidFill>
                <a:latin typeface="Telegraf" panose="020B0604020202020204" charset="0"/>
              </a:rPr>
              <a:t>FALLs: </a:t>
            </a:r>
            <a:r>
              <a:rPr lang="en-US" sz="2000" spc="10" dirty="0">
                <a:solidFill>
                  <a:srgbClr val="FFFFFF"/>
                </a:solidFill>
                <a:latin typeface="Telegraf" panose="020B0604020202020204" charset="0"/>
              </a:rPr>
              <a:t>from a higher level, such as ladders, step ladders, roofs or any other higher level object or structure. </a:t>
            </a:r>
          </a:p>
          <a:p>
            <a:pPr>
              <a:lnSpc>
                <a:spcPts val="2474"/>
              </a:lnSpc>
            </a:pPr>
            <a:endParaRPr lang="en-US" sz="2000" spc="10" dirty="0">
              <a:solidFill>
                <a:srgbClr val="FFFFFF"/>
              </a:solidFill>
              <a:latin typeface="Telegraf" panose="020B0604020202020204" charset="0"/>
            </a:endParaRPr>
          </a:p>
          <a:p>
            <a:pPr>
              <a:lnSpc>
                <a:spcPts val="2474"/>
              </a:lnSpc>
            </a:pPr>
            <a:r>
              <a:rPr lang="en-US" sz="2000" spc="19" dirty="0">
                <a:solidFill>
                  <a:srgbClr val="FFFFFF"/>
                </a:solidFill>
                <a:latin typeface="Telegraf" panose="020B0604020202020204" charset="0"/>
              </a:rPr>
              <a:t>In the Navy and Marine Corps, most fall injuries </a:t>
            </a:r>
            <a:r>
              <a:rPr lang="en-US" sz="2000" spc="19" dirty="0" smtClean="0">
                <a:solidFill>
                  <a:srgbClr val="FFFFFF"/>
                </a:solidFill>
                <a:latin typeface="Telegraf" panose="020B0604020202020204" charset="0"/>
              </a:rPr>
              <a:t>occurred </a:t>
            </a:r>
            <a:r>
              <a:rPr lang="en-US" sz="2000" spc="19" dirty="0">
                <a:solidFill>
                  <a:srgbClr val="FFFFFF"/>
                </a:solidFill>
                <a:latin typeface="Telegraf" panose="020B0604020202020204" charset="0"/>
              </a:rPr>
              <a:t>going up or down stairs and during sports and physical training (PT). </a:t>
            </a:r>
          </a:p>
          <a:p>
            <a:pPr>
              <a:lnSpc>
                <a:spcPts val="2474"/>
              </a:lnSpc>
            </a:pPr>
            <a:endParaRPr lang="en-US" sz="2000" spc="19" dirty="0">
              <a:solidFill>
                <a:srgbClr val="FFFFFF"/>
              </a:solidFill>
              <a:latin typeface="Telegraf" panose="020B0604020202020204" charset="0"/>
            </a:endParaRPr>
          </a:p>
          <a:p>
            <a:pPr>
              <a:lnSpc>
                <a:spcPts val="2474"/>
              </a:lnSpc>
            </a:pPr>
            <a:r>
              <a:rPr lang="en-US" sz="2000" spc="19" dirty="0">
                <a:solidFill>
                  <a:srgbClr val="FFFFFF"/>
                </a:solidFill>
                <a:latin typeface="Telegraf" panose="020B0604020202020204" charset="0"/>
              </a:rPr>
              <a:t>However, several incidents involved falls from balconies where the member tried to climb up or fell off. In most cases the person died from their injuries. </a:t>
            </a:r>
          </a:p>
        </p:txBody>
      </p:sp>
      <p:sp>
        <p:nvSpPr>
          <p:cNvPr id="5" name="TextBox 5"/>
          <p:cNvSpPr txBox="1"/>
          <p:nvPr/>
        </p:nvSpPr>
        <p:spPr>
          <a:xfrm>
            <a:off x="11963549" y="619125"/>
            <a:ext cx="5613498" cy="409575"/>
          </a:xfrm>
          <a:prstGeom prst="rect">
            <a:avLst/>
          </a:prstGeom>
        </p:spPr>
        <p:txBody>
          <a:bodyPr lIns="0" tIns="0" rIns="0" bIns="0" rtlCol="0" anchor="t">
            <a:spAutoFit/>
          </a:bodyPr>
          <a:lstStyle/>
          <a:p>
            <a:pPr algn="r">
              <a:lnSpc>
                <a:spcPts val="3200"/>
              </a:lnSpc>
            </a:pPr>
            <a:r>
              <a:rPr lang="en-US" sz="2000" spc="60" dirty="0">
                <a:solidFill>
                  <a:srgbClr val="29261D"/>
                </a:solidFill>
                <a:latin typeface="Luthier Bold"/>
              </a:rPr>
              <a:t>FALL-RELATED SLIPS, TRIPS AND FALLS</a:t>
            </a:r>
          </a:p>
        </p:txBody>
      </p:sp>
      <p:sp>
        <p:nvSpPr>
          <p:cNvPr id="6" name="TextBox 6"/>
          <p:cNvSpPr txBox="1"/>
          <p:nvPr/>
        </p:nvSpPr>
        <p:spPr>
          <a:xfrm>
            <a:off x="17259300" y="979397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D603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6125" r="10896"/>
          <a:stretch>
            <a:fillRect/>
          </a:stretch>
        </p:blipFill>
        <p:spPr>
          <a:xfrm>
            <a:off x="14867086" y="4565182"/>
            <a:ext cx="2994267" cy="5073848"/>
          </a:xfrm>
          <a:prstGeom prst="rect">
            <a:avLst/>
          </a:prstGeom>
        </p:spPr>
      </p:pic>
      <p:sp>
        <p:nvSpPr>
          <p:cNvPr id="3" name="TextBox 3"/>
          <p:cNvSpPr txBox="1"/>
          <p:nvPr/>
        </p:nvSpPr>
        <p:spPr>
          <a:xfrm>
            <a:off x="835027" y="4852582"/>
            <a:ext cx="13715652" cy="4479688"/>
          </a:xfrm>
          <a:prstGeom prst="rect">
            <a:avLst/>
          </a:prstGeom>
        </p:spPr>
        <p:txBody>
          <a:bodyPr lIns="0" tIns="0" rIns="0" bIns="0" rtlCol="0" anchor="t">
            <a:spAutoFit/>
          </a:bodyPr>
          <a:lstStyle/>
          <a:p>
            <a:pPr>
              <a:lnSpc>
                <a:spcPts val="2688"/>
              </a:lnSpc>
            </a:pPr>
            <a:r>
              <a:rPr lang="en-US" sz="1920" dirty="0">
                <a:solidFill>
                  <a:srgbClr val="FFFFFF"/>
                </a:solidFill>
                <a:latin typeface="Telegraf" panose="020B0604020202020204" charset="0"/>
              </a:rPr>
              <a:t>Over the past three years during fall and winter months, 29 Sailors and Marines sustained injuries from off-duty ladder falls. Keep these tips in mind when you're using any kind of ladder. </a:t>
            </a:r>
          </a:p>
          <a:p>
            <a:pPr marL="414528" lvl="1" indent="-207264">
              <a:lnSpc>
                <a:spcPts val="2688"/>
              </a:lnSpc>
              <a:buFont typeface="Arial"/>
              <a:buChar char="•"/>
            </a:pPr>
            <a:r>
              <a:rPr lang="en-US" sz="1920" dirty="0">
                <a:solidFill>
                  <a:srgbClr val="FFFFFF"/>
                </a:solidFill>
                <a:latin typeface="Telegraf" panose="020B0604020202020204" charset="0"/>
              </a:rPr>
              <a:t>Ladders should extend at least three feet above your roof or the surface you are working with.</a:t>
            </a:r>
          </a:p>
          <a:p>
            <a:pPr marL="414528" lvl="1" indent="-207264">
              <a:lnSpc>
                <a:spcPts val="2688"/>
              </a:lnSpc>
              <a:buFont typeface="Arial"/>
              <a:buChar char="•"/>
            </a:pPr>
            <a:r>
              <a:rPr lang="en-US" sz="1920" dirty="0">
                <a:solidFill>
                  <a:srgbClr val="FFFFFF"/>
                </a:solidFill>
                <a:latin typeface="Telegraf" panose="020B0604020202020204" charset="0"/>
              </a:rPr>
              <a:t>Never stand on your toes or the top rung of the ladder. If you have to do this, the ladder is not tall enough for your purposes. The second rung from the top is as high as you should climb on a step ladder.</a:t>
            </a:r>
          </a:p>
          <a:p>
            <a:pPr marL="414528" lvl="1" indent="-207264">
              <a:lnSpc>
                <a:spcPts val="2688"/>
              </a:lnSpc>
              <a:buFont typeface="Arial"/>
              <a:buChar char="•"/>
            </a:pPr>
            <a:r>
              <a:rPr lang="en-US" sz="1920" dirty="0">
                <a:solidFill>
                  <a:srgbClr val="FFFFFF"/>
                </a:solidFill>
                <a:latin typeface="Telegraf" panose="020B0604020202020204" charset="0"/>
              </a:rPr>
              <a:t>Only use ladders on flat, solid surfaces.</a:t>
            </a:r>
          </a:p>
          <a:p>
            <a:pPr marL="414528" lvl="1" indent="-207264">
              <a:lnSpc>
                <a:spcPts val="2688"/>
              </a:lnSpc>
              <a:buFont typeface="Arial"/>
              <a:buChar char="•"/>
            </a:pPr>
            <a:r>
              <a:rPr lang="en-US" sz="1920" dirty="0">
                <a:solidFill>
                  <a:srgbClr val="FFFFFF"/>
                </a:solidFill>
                <a:latin typeface="Telegraf" panose="020B0604020202020204" charset="0"/>
              </a:rPr>
              <a:t>While on the ladder, keep your body weight centered and do not overreach. Both your feet should be securely planted on the ladder at all times.</a:t>
            </a:r>
          </a:p>
          <a:p>
            <a:pPr>
              <a:lnSpc>
                <a:spcPts val="2688"/>
              </a:lnSpc>
            </a:pPr>
            <a:endParaRPr lang="en-US" sz="1920" dirty="0">
              <a:solidFill>
                <a:srgbClr val="FFFFFF"/>
              </a:solidFill>
              <a:latin typeface="Telegraf" panose="020B0604020202020204" charset="0"/>
            </a:endParaRPr>
          </a:p>
          <a:p>
            <a:pPr>
              <a:lnSpc>
                <a:spcPts val="2688"/>
              </a:lnSpc>
            </a:pPr>
            <a:r>
              <a:rPr lang="en-US" sz="1920" dirty="0">
                <a:solidFill>
                  <a:srgbClr val="FFFFFF"/>
                </a:solidFill>
                <a:latin typeface="Telegraf" panose="020B0604020202020204" charset="0"/>
              </a:rPr>
              <a:t>Inside the Home</a:t>
            </a:r>
          </a:p>
          <a:p>
            <a:pPr marL="414528" lvl="1" indent="-207264">
              <a:lnSpc>
                <a:spcPts val="2688"/>
              </a:lnSpc>
              <a:buFont typeface="Arial"/>
              <a:buChar char="•"/>
            </a:pPr>
            <a:r>
              <a:rPr lang="en-US" sz="1920" dirty="0">
                <a:solidFill>
                  <a:srgbClr val="FFFFFF"/>
                </a:solidFill>
                <a:latin typeface="Telegraf" panose="020B0604020202020204" charset="0"/>
              </a:rPr>
              <a:t>Avoid running cords and wires across common walking areas. </a:t>
            </a:r>
          </a:p>
          <a:p>
            <a:pPr marL="414528" lvl="1" indent="-207264">
              <a:lnSpc>
                <a:spcPts val="2688"/>
              </a:lnSpc>
              <a:buFont typeface="Arial"/>
              <a:buChar char="•"/>
            </a:pPr>
            <a:r>
              <a:rPr lang="en-US" sz="1920" dirty="0">
                <a:solidFill>
                  <a:srgbClr val="FFFFFF"/>
                </a:solidFill>
                <a:latin typeface="Telegraf" panose="020B0604020202020204" charset="0"/>
              </a:rPr>
              <a:t>Wipe up spills as soon as they happen. </a:t>
            </a:r>
          </a:p>
          <a:p>
            <a:pPr marL="414528" lvl="1" indent="-207264">
              <a:lnSpc>
                <a:spcPts val="2688"/>
              </a:lnSpc>
              <a:buFont typeface="Arial"/>
              <a:buChar char="•"/>
            </a:pPr>
            <a:r>
              <a:rPr lang="en-US" sz="1920" dirty="0">
                <a:solidFill>
                  <a:srgbClr val="FFFFFF"/>
                </a:solidFill>
                <a:latin typeface="Telegraf" panose="020B0604020202020204" charset="0"/>
              </a:rPr>
              <a:t>Keep steps and stairs clear and make multiple trips versus carrying so much that you can’t see where you’re going. </a:t>
            </a:r>
          </a:p>
        </p:txBody>
      </p:sp>
      <p:sp>
        <p:nvSpPr>
          <p:cNvPr id="4" name="TextBox 4"/>
          <p:cNvSpPr txBox="1"/>
          <p:nvPr/>
        </p:nvSpPr>
        <p:spPr>
          <a:xfrm>
            <a:off x="835027" y="1135870"/>
            <a:ext cx="16831031" cy="995678"/>
          </a:xfrm>
          <a:prstGeom prst="rect">
            <a:avLst/>
          </a:prstGeom>
        </p:spPr>
        <p:txBody>
          <a:bodyPr lIns="0" tIns="0" rIns="0" bIns="0" rtlCol="0" anchor="t">
            <a:spAutoFit/>
          </a:bodyPr>
          <a:lstStyle/>
          <a:p>
            <a:pPr algn="ctr">
              <a:lnSpc>
                <a:spcPts val="8120"/>
              </a:lnSpc>
            </a:pPr>
            <a:r>
              <a:rPr lang="en-US" sz="5800" dirty="0">
                <a:solidFill>
                  <a:srgbClr val="FFFFFF"/>
                </a:solidFill>
                <a:latin typeface="Telegraf Bold" panose="020B0604020202020204" charset="0"/>
              </a:rPr>
              <a:t>Avoiding Slips, Trips and Falls</a:t>
            </a:r>
          </a:p>
        </p:txBody>
      </p:sp>
      <p:sp>
        <p:nvSpPr>
          <p:cNvPr id="5" name="TextBox 5"/>
          <p:cNvSpPr txBox="1"/>
          <p:nvPr/>
        </p:nvSpPr>
        <p:spPr>
          <a:xfrm>
            <a:off x="12060337" y="334011"/>
            <a:ext cx="5613498" cy="409575"/>
          </a:xfrm>
          <a:prstGeom prst="rect">
            <a:avLst/>
          </a:prstGeom>
        </p:spPr>
        <p:txBody>
          <a:bodyPr lIns="0" tIns="0" rIns="0" bIns="0" rtlCol="0" anchor="t">
            <a:spAutoFit/>
          </a:bodyPr>
          <a:lstStyle/>
          <a:p>
            <a:pPr algn="r">
              <a:lnSpc>
                <a:spcPts val="3200"/>
              </a:lnSpc>
            </a:pPr>
            <a:r>
              <a:rPr lang="en-US" sz="2000" spc="60" dirty="0">
                <a:solidFill>
                  <a:srgbClr val="FFFFFF"/>
                </a:solidFill>
                <a:latin typeface="Luthier Bold"/>
              </a:rPr>
              <a:t>FALL-RELATED SLIPS, TRIPS AND FALLS</a:t>
            </a:r>
          </a:p>
        </p:txBody>
      </p:sp>
      <p:sp>
        <p:nvSpPr>
          <p:cNvPr id="6" name="TextBox 6"/>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000000"/>
                </a:solidFill>
                <a:latin typeface="Telegraf Bold"/>
              </a:rPr>
              <a:t>7</a:t>
            </a:r>
          </a:p>
        </p:txBody>
      </p:sp>
      <p:sp>
        <p:nvSpPr>
          <p:cNvPr id="7" name="TextBox 7"/>
          <p:cNvSpPr txBox="1"/>
          <p:nvPr/>
        </p:nvSpPr>
        <p:spPr>
          <a:xfrm>
            <a:off x="842804" y="2547025"/>
            <a:ext cx="16831031" cy="2055947"/>
          </a:xfrm>
          <a:prstGeom prst="rect">
            <a:avLst/>
          </a:prstGeom>
        </p:spPr>
        <p:txBody>
          <a:bodyPr lIns="0" tIns="0" rIns="0" bIns="0" rtlCol="0" anchor="t">
            <a:spAutoFit/>
          </a:bodyPr>
          <a:lstStyle/>
          <a:p>
            <a:pPr>
              <a:lnSpc>
                <a:spcPts val="2688"/>
              </a:lnSpc>
            </a:pPr>
            <a:r>
              <a:rPr lang="en-US" sz="1920" dirty="0">
                <a:solidFill>
                  <a:srgbClr val="FFFFFF"/>
                </a:solidFill>
                <a:latin typeface="Telegraf" panose="020B0604020202020204" charset="0"/>
              </a:rPr>
              <a:t>If you’re out and about, be mindful of where you’re walking. Wet leaves can be more slippery than they look. </a:t>
            </a:r>
          </a:p>
          <a:p>
            <a:pPr>
              <a:lnSpc>
                <a:spcPts val="2688"/>
              </a:lnSpc>
            </a:pPr>
            <a:r>
              <a:rPr lang="en-US" sz="1920" dirty="0">
                <a:solidFill>
                  <a:srgbClr val="FFFFFF"/>
                </a:solidFill>
                <a:latin typeface="Telegraf" panose="020B0604020202020204" charset="0"/>
              </a:rPr>
              <a:t>Additionally, leaves may obscure trip hazards or holes in the ground. It’s not uncommon for someone to inadvertently step into a hole and either twist or break an ankle. </a:t>
            </a:r>
          </a:p>
          <a:p>
            <a:pPr marL="414528" lvl="1" indent="-207264">
              <a:lnSpc>
                <a:spcPts val="2688"/>
              </a:lnSpc>
              <a:buFont typeface="Arial"/>
              <a:buChar char="•"/>
            </a:pPr>
            <a:r>
              <a:rPr lang="en-US" sz="1920" dirty="0">
                <a:solidFill>
                  <a:srgbClr val="FFFFFF"/>
                </a:solidFill>
                <a:latin typeface="Telegraf" panose="020B0604020202020204" charset="0"/>
              </a:rPr>
              <a:t>Wear proper footwear with good traction. Wet grass can be as slippery as an icy sidewalk, so plan accordingly. </a:t>
            </a:r>
          </a:p>
          <a:p>
            <a:pPr marL="414528" lvl="1" indent="-207264">
              <a:lnSpc>
                <a:spcPts val="2688"/>
              </a:lnSpc>
              <a:buFont typeface="Arial"/>
              <a:buChar char="•"/>
            </a:pPr>
            <a:r>
              <a:rPr lang="en-US" sz="1920" dirty="0">
                <a:solidFill>
                  <a:srgbClr val="FFFFFF"/>
                </a:solidFill>
                <a:latin typeface="Telegraf" panose="020B0604020202020204" charset="0"/>
              </a:rPr>
              <a:t>Keep walkways and stairs free of leaves. As they accumulate or get wet, they become slippery.</a:t>
            </a:r>
          </a:p>
          <a:p>
            <a:pPr marL="414528" lvl="1" indent="-207264">
              <a:lnSpc>
                <a:spcPts val="2688"/>
              </a:lnSpc>
              <a:buFont typeface="Arial"/>
              <a:buChar char="•"/>
            </a:pPr>
            <a:r>
              <a:rPr lang="en-US" sz="1920" dirty="0">
                <a:solidFill>
                  <a:srgbClr val="FFFFFF"/>
                </a:solidFill>
                <a:latin typeface="Telegraf" panose="020B0604020202020204" charset="0"/>
              </a:rPr>
              <a:t>Pay attention to where you’re going and what you’re doing.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l="20908" t="19548" r="171" b="13883"/>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09601" y="1402523"/>
            <a:ext cx="17050238" cy="718145"/>
          </a:xfrm>
          <a:prstGeom prst="rect">
            <a:avLst/>
          </a:prstGeom>
        </p:spPr>
        <p:txBody>
          <a:bodyPr wrap="square" lIns="0" tIns="0" rIns="0" bIns="0" rtlCol="0" anchor="t">
            <a:spAutoFit/>
          </a:bodyPr>
          <a:lstStyle/>
          <a:p>
            <a:pPr algn="ctr">
              <a:lnSpc>
                <a:spcPts val="5626"/>
              </a:lnSpc>
            </a:pPr>
            <a:r>
              <a:rPr lang="en-US" sz="6467" spc="64" dirty="0">
                <a:solidFill>
                  <a:srgbClr val="FFFFFF"/>
                </a:solidFill>
                <a:latin typeface="Telegraf Bold" panose="020B0604020202020204" charset="0"/>
              </a:rPr>
              <a:t>Fall Fire </a:t>
            </a:r>
            <a:r>
              <a:rPr lang="en-US" sz="6467" spc="64" dirty="0" smtClean="0">
                <a:solidFill>
                  <a:srgbClr val="FFFFFF"/>
                </a:solidFill>
                <a:latin typeface="Telegraf Bold" panose="020B0604020202020204" charset="0"/>
              </a:rPr>
              <a:t>Safety</a:t>
            </a:r>
            <a:endParaRPr lang="en-US" sz="6467" spc="64" dirty="0">
              <a:solidFill>
                <a:srgbClr val="FFFFFF"/>
              </a:solidFill>
              <a:latin typeface="Telegraf Bold" panose="020B0604020202020204" charset="0"/>
            </a:endParaRPr>
          </a:p>
        </p:txBody>
      </p:sp>
      <p:sp>
        <p:nvSpPr>
          <p:cNvPr id="3" name="TextBox 3"/>
          <p:cNvSpPr txBox="1"/>
          <p:nvPr/>
        </p:nvSpPr>
        <p:spPr>
          <a:xfrm>
            <a:off x="13007024" y="256742"/>
            <a:ext cx="4734571" cy="418183"/>
          </a:xfrm>
          <a:prstGeom prst="rect">
            <a:avLst/>
          </a:prstGeom>
        </p:spPr>
        <p:txBody>
          <a:bodyPr lIns="0" tIns="0" rIns="0" bIns="0" rtlCol="0" anchor="t">
            <a:spAutoFit/>
          </a:bodyPr>
          <a:lstStyle/>
          <a:p>
            <a:pPr algn="r">
              <a:lnSpc>
                <a:spcPts val="3360"/>
              </a:lnSpc>
            </a:pPr>
            <a:r>
              <a:rPr lang="en-US" sz="2100" spc="63" dirty="0">
                <a:solidFill>
                  <a:srgbClr val="FFFFFF"/>
                </a:solidFill>
                <a:latin typeface="Luthier Bold"/>
              </a:rPr>
              <a:t> FALL FIRE SAFETY</a:t>
            </a:r>
          </a:p>
        </p:txBody>
      </p:sp>
      <p:sp>
        <p:nvSpPr>
          <p:cNvPr id="4" name="TextBox 4"/>
          <p:cNvSpPr txBox="1"/>
          <p:nvPr/>
        </p:nvSpPr>
        <p:spPr>
          <a:xfrm>
            <a:off x="763555" y="2552700"/>
            <a:ext cx="16497300" cy="6335068"/>
          </a:xfrm>
          <a:prstGeom prst="rect">
            <a:avLst/>
          </a:prstGeom>
        </p:spPr>
        <p:txBody>
          <a:bodyPr wrap="square" lIns="0" tIns="0" rIns="0" bIns="0" rtlCol="0" anchor="t">
            <a:spAutoFit/>
          </a:bodyPr>
          <a:lstStyle/>
          <a:p>
            <a:pPr>
              <a:lnSpc>
                <a:spcPts val="3030"/>
              </a:lnSpc>
            </a:pPr>
            <a:r>
              <a:rPr lang="en-US" sz="2200" b="1" spc="24" dirty="0">
                <a:solidFill>
                  <a:srgbClr val="FFFFFF"/>
                </a:solidFill>
                <a:latin typeface="Telegraf" panose="020B0604020202020204" charset="0"/>
              </a:rPr>
              <a:t>There were 104 Sailors and Marines injured in off-duty incidents involving fires during the FY18-FY20 fall and winter seasons.</a:t>
            </a:r>
          </a:p>
          <a:p>
            <a:pPr>
              <a:lnSpc>
                <a:spcPts val="3030"/>
              </a:lnSpc>
            </a:pPr>
            <a:endParaRPr lang="en-US" sz="2200" spc="24" dirty="0">
              <a:solidFill>
                <a:srgbClr val="FFFFFF"/>
              </a:solidFill>
              <a:latin typeface="Telegraf" panose="020B0604020202020204" charset="0"/>
            </a:endParaRPr>
          </a:p>
          <a:p>
            <a:pPr marL="430667" lvl="1" indent="-215334">
              <a:lnSpc>
                <a:spcPts val="2493"/>
              </a:lnSpc>
              <a:buFont typeface="Arial"/>
              <a:buChar char="•"/>
            </a:pPr>
            <a:r>
              <a:rPr lang="en-US" sz="2200" spc="24" dirty="0">
                <a:solidFill>
                  <a:srgbClr val="FFFFFF"/>
                </a:solidFill>
                <a:latin typeface="Telegraf" panose="020B0604020202020204" charset="0"/>
              </a:rPr>
              <a:t>Forty-six</a:t>
            </a:r>
            <a:r>
              <a:rPr lang="en-US" sz="2200" spc="10" dirty="0">
                <a:solidFill>
                  <a:srgbClr val="FFFFFF"/>
                </a:solidFill>
                <a:latin typeface="Telegraf" panose="020B0604020202020204" charset="0"/>
              </a:rPr>
              <a:t> were burned during cooking fires, two injured in house fires. </a:t>
            </a:r>
          </a:p>
          <a:p>
            <a:pPr marL="430667" lvl="1" indent="-215334">
              <a:lnSpc>
                <a:spcPts val="2493"/>
              </a:lnSpc>
              <a:buFont typeface="Arial"/>
              <a:buChar char="•"/>
            </a:pPr>
            <a:r>
              <a:rPr lang="en-US" sz="2200" spc="19" dirty="0">
                <a:solidFill>
                  <a:srgbClr val="FFFFFF"/>
                </a:solidFill>
                <a:latin typeface="Telegraf" panose="020B0604020202020204" charset="0"/>
              </a:rPr>
              <a:t>Twenty-six </a:t>
            </a:r>
            <a:r>
              <a:rPr lang="en-US" sz="2200" spc="10" dirty="0">
                <a:solidFill>
                  <a:srgbClr val="FFFFFF"/>
                </a:solidFill>
                <a:latin typeface="Telegraf" panose="020B0604020202020204" charset="0"/>
              </a:rPr>
              <a:t>fell into an “other” category. </a:t>
            </a:r>
          </a:p>
          <a:p>
            <a:pPr marL="430667" lvl="1" indent="-215334">
              <a:lnSpc>
                <a:spcPts val="2493"/>
              </a:lnSpc>
              <a:buFont typeface="Arial"/>
              <a:buChar char="•"/>
            </a:pPr>
            <a:r>
              <a:rPr lang="en-US" sz="2200" spc="10" dirty="0">
                <a:solidFill>
                  <a:srgbClr val="FFFFFF"/>
                </a:solidFill>
                <a:latin typeface="Telegraf" panose="020B0604020202020204" charset="0"/>
              </a:rPr>
              <a:t>Of the remaining incidents, 20 involved a campfire.</a:t>
            </a:r>
          </a:p>
          <a:p>
            <a:pPr marL="430667" lvl="1" indent="-215334">
              <a:lnSpc>
                <a:spcPts val="2493"/>
              </a:lnSpc>
              <a:buFont typeface="Arial"/>
              <a:buChar char="•"/>
            </a:pPr>
            <a:r>
              <a:rPr lang="en-US" sz="2200" spc="19" dirty="0">
                <a:solidFill>
                  <a:srgbClr val="FFFFFF"/>
                </a:solidFill>
                <a:latin typeface="Telegraf" panose="020B0604020202020204" charset="0"/>
              </a:rPr>
              <a:t>Ten members</a:t>
            </a:r>
            <a:r>
              <a:rPr lang="en-US" sz="2200" spc="10" dirty="0">
                <a:solidFill>
                  <a:srgbClr val="FFFFFF"/>
                </a:solidFill>
                <a:latin typeface="Telegraf" panose="020B0604020202020204" charset="0"/>
              </a:rPr>
              <a:t> “fell into a fire.” Of the latter, alcohol was involved in nearly every incident. </a:t>
            </a:r>
          </a:p>
          <a:p>
            <a:pPr>
              <a:lnSpc>
                <a:spcPts val="2493"/>
              </a:lnSpc>
            </a:pPr>
            <a:endParaRPr lang="en-US" sz="2200" spc="10" dirty="0">
              <a:solidFill>
                <a:srgbClr val="FFFFFF"/>
              </a:solidFill>
              <a:latin typeface="Telegraf" panose="020B0604020202020204" charset="0"/>
            </a:endParaRPr>
          </a:p>
          <a:p>
            <a:pPr>
              <a:lnSpc>
                <a:spcPts val="3379"/>
              </a:lnSpc>
            </a:pPr>
            <a:r>
              <a:rPr lang="en-US" sz="2200" b="1" spc="27" dirty="0">
                <a:solidFill>
                  <a:srgbClr val="FFFFFF"/>
                </a:solidFill>
                <a:latin typeface="Telegraf" panose="020B0604020202020204" charset="0"/>
              </a:rPr>
              <a:t>Outdoor Fire Safety</a:t>
            </a:r>
          </a:p>
          <a:p>
            <a:pPr>
              <a:lnSpc>
                <a:spcPts val="2493"/>
              </a:lnSpc>
            </a:pPr>
            <a:endParaRPr lang="en-US" sz="2200" spc="27" dirty="0">
              <a:solidFill>
                <a:srgbClr val="FFFFFF"/>
              </a:solidFill>
              <a:latin typeface="Telegraf" panose="020B0604020202020204" charset="0"/>
            </a:endParaRPr>
          </a:p>
          <a:p>
            <a:pPr>
              <a:lnSpc>
                <a:spcPts val="2493"/>
              </a:lnSpc>
            </a:pPr>
            <a:r>
              <a:rPr lang="en-US" sz="2200" spc="19" dirty="0">
                <a:solidFill>
                  <a:srgbClr val="FFFFFF"/>
                </a:solidFill>
                <a:latin typeface="Telegraf" panose="020B0604020202020204" charset="0"/>
              </a:rPr>
              <a:t>The majority of off-duty, outdoor fire burns sustained by Sailors and Marines - whether in designated fire pits or open fires, were caused by someone, either the service member or another person, pouring or shooting a flammable liquid into or near a fire; while burning yard debris or by tripping and falling into the fire. Many incidents resulted in 2nd degree burns to the service members’ face and torso. </a:t>
            </a:r>
          </a:p>
          <a:p>
            <a:pPr>
              <a:lnSpc>
                <a:spcPts val="2400"/>
              </a:lnSpc>
            </a:pPr>
            <a:endParaRPr lang="en-US" sz="2200" spc="19" dirty="0">
              <a:solidFill>
                <a:srgbClr val="FFFFFF"/>
              </a:solidFill>
              <a:latin typeface="Telegraf" panose="020B0604020202020204" charset="0"/>
            </a:endParaRPr>
          </a:p>
          <a:p>
            <a:pPr marL="414528" lvl="1" indent="-207264">
              <a:lnSpc>
                <a:spcPts val="2400"/>
              </a:lnSpc>
              <a:buFont typeface="Arial"/>
              <a:buChar char="•"/>
            </a:pPr>
            <a:r>
              <a:rPr lang="en-US" sz="2200" spc="19" dirty="0">
                <a:solidFill>
                  <a:srgbClr val="FFFFFF"/>
                </a:solidFill>
                <a:latin typeface="Telegraf" panose="020B0604020202020204" charset="0"/>
              </a:rPr>
              <a:t>Do not pour, aim or shoot gasoline, alcohol, lighter fluid or any other flammable liquid into or near a fire.</a:t>
            </a:r>
          </a:p>
          <a:p>
            <a:pPr marL="414528" lvl="1" indent="-207264">
              <a:lnSpc>
                <a:spcPts val="2400"/>
              </a:lnSpc>
              <a:buFont typeface="Arial"/>
              <a:buChar char="•"/>
            </a:pPr>
            <a:r>
              <a:rPr lang="en-US" sz="2200" spc="19" dirty="0">
                <a:solidFill>
                  <a:srgbClr val="FFFFFF"/>
                </a:solidFill>
                <a:latin typeface="Telegraf" panose="020B0604020202020204" charset="0"/>
              </a:rPr>
              <a:t>Keep the area around designated fire pits, campfires or bonfires free of trip hazards. </a:t>
            </a:r>
          </a:p>
          <a:p>
            <a:pPr marL="414528" lvl="1" indent="-207264">
              <a:lnSpc>
                <a:spcPts val="2400"/>
              </a:lnSpc>
              <a:buFont typeface="Arial"/>
              <a:buChar char="•"/>
            </a:pPr>
            <a:r>
              <a:rPr lang="en-US" sz="2200" spc="19" dirty="0">
                <a:solidFill>
                  <a:srgbClr val="FFFFFF"/>
                </a:solidFill>
                <a:latin typeface="Telegraf" panose="020B0604020202020204" charset="0"/>
              </a:rPr>
              <a:t>Pay attention to where you’re walking and don’t run in the vicinity of an open fire.</a:t>
            </a:r>
          </a:p>
          <a:p>
            <a:pPr marL="414528" lvl="1" indent="-207264">
              <a:lnSpc>
                <a:spcPts val="2400"/>
              </a:lnSpc>
              <a:buFont typeface="Arial"/>
              <a:buChar char="•"/>
            </a:pPr>
            <a:r>
              <a:rPr lang="en-US" sz="2200" spc="19" dirty="0">
                <a:solidFill>
                  <a:srgbClr val="FFFFFF"/>
                </a:solidFill>
                <a:latin typeface="Telegraf" panose="020B0604020202020204" charset="0"/>
              </a:rPr>
              <a:t>Keep a hose or water source nearby to extinguish the fire quickly if needed. </a:t>
            </a:r>
          </a:p>
        </p:txBody>
      </p:sp>
      <p:sp>
        <p:nvSpPr>
          <p:cNvPr id="5" name="TextBox 5"/>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549248" y="288214"/>
            <a:ext cx="4508598" cy="403225"/>
          </a:xfrm>
          <a:prstGeom prst="rect">
            <a:avLst/>
          </a:prstGeom>
        </p:spPr>
        <p:txBody>
          <a:bodyPr lIns="0" tIns="0" rIns="0" bIns="0" rtlCol="0" anchor="t">
            <a:spAutoFit/>
          </a:bodyPr>
          <a:lstStyle/>
          <a:p>
            <a:pPr>
              <a:lnSpc>
                <a:spcPts val="3200"/>
              </a:lnSpc>
            </a:pPr>
            <a:r>
              <a:rPr lang="en-US" sz="2000" spc="60" dirty="0">
                <a:solidFill>
                  <a:srgbClr val="FFFDF5"/>
                </a:solidFill>
                <a:latin typeface="Luthier Bold"/>
              </a:rPr>
              <a:t>SEASONAL DECOR HAZARDS</a:t>
            </a:r>
          </a:p>
        </p:txBody>
      </p:sp>
      <p:grpSp>
        <p:nvGrpSpPr>
          <p:cNvPr id="3" name="Group 3"/>
          <p:cNvGrpSpPr/>
          <p:nvPr/>
        </p:nvGrpSpPr>
        <p:grpSpPr>
          <a:xfrm>
            <a:off x="750672" y="2035752"/>
            <a:ext cx="16679509" cy="7222548"/>
            <a:chOff x="0" y="0"/>
            <a:chExt cx="5882674" cy="2547311"/>
          </a:xfrm>
        </p:grpSpPr>
        <p:sp>
          <p:nvSpPr>
            <p:cNvPr id="4" name="Freeform 4"/>
            <p:cNvSpPr/>
            <p:nvPr/>
          </p:nvSpPr>
          <p:spPr>
            <a:xfrm>
              <a:off x="0" y="0"/>
              <a:ext cx="5882674" cy="2547311"/>
            </a:xfrm>
            <a:custGeom>
              <a:avLst/>
              <a:gdLst/>
              <a:ahLst/>
              <a:cxnLst/>
              <a:rect l="l" t="t" r="r" b="b"/>
              <a:pathLst>
                <a:path w="5882674" h="2547311">
                  <a:moveTo>
                    <a:pt x="0" y="0"/>
                  </a:moveTo>
                  <a:lnTo>
                    <a:pt x="5882674" y="0"/>
                  </a:lnTo>
                  <a:lnTo>
                    <a:pt x="5882674" y="2547311"/>
                  </a:lnTo>
                  <a:lnTo>
                    <a:pt x="0" y="2547311"/>
                  </a:lnTo>
                  <a:close/>
                </a:path>
              </a:pathLst>
            </a:custGeom>
            <a:solidFill>
              <a:srgbClr val="000000">
                <a:alpha val="75686"/>
              </a:srgbClr>
            </a:solidFill>
          </p:spPr>
        </p:sp>
      </p:grpSp>
      <p:sp>
        <p:nvSpPr>
          <p:cNvPr id="5" name="TextBox 5"/>
          <p:cNvSpPr txBox="1"/>
          <p:nvPr/>
        </p:nvSpPr>
        <p:spPr>
          <a:xfrm>
            <a:off x="1369124" y="3731860"/>
            <a:ext cx="15482070" cy="4645887"/>
          </a:xfrm>
          <a:prstGeom prst="rect">
            <a:avLst/>
          </a:prstGeom>
        </p:spPr>
        <p:txBody>
          <a:bodyPr lIns="0" tIns="0" rIns="0" bIns="0" rtlCol="0" anchor="t">
            <a:spAutoFit/>
          </a:bodyPr>
          <a:lstStyle/>
          <a:p>
            <a:pPr>
              <a:lnSpc>
                <a:spcPts val="2813"/>
              </a:lnSpc>
            </a:pPr>
            <a:r>
              <a:rPr lang="en-US" sz="2000" spc="22" dirty="0">
                <a:solidFill>
                  <a:srgbClr val="FFFFFF"/>
                </a:solidFill>
                <a:latin typeface="Telegraf" panose="020B0604020202020204" charset="0"/>
              </a:rPr>
              <a:t>Keep in mind that Halloween or other Fall decor are potential fire hazards if fire risk mitigation actions aren’t in place. According to the National Fire Protection Association (NFPA): </a:t>
            </a:r>
          </a:p>
          <a:p>
            <a:pPr marL="485926" lvl="1" indent="-242963">
              <a:lnSpc>
                <a:spcPts val="2813"/>
              </a:lnSpc>
              <a:buFont typeface="Arial"/>
              <a:buChar char="•"/>
            </a:pPr>
            <a:r>
              <a:rPr lang="en-US" sz="2000" spc="9" dirty="0">
                <a:solidFill>
                  <a:srgbClr val="FFFFFF"/>
                </a:solidFill>
                <a:latin typeface="Telegraf" panose="020B0604020202020204" charset="0"/>
              </a:rPr>
              <a:t>From 2014-2018, an average of 770 home structure fires per year began with decorations. </a:t>
            </a:r>
          </a:p>
          <a:p>
            <a:pPr marL="485926" lvl="1" indent="-242963">
              <a:lnSpc>
                <a:spcPts val="2813"/>
              </a:lnSpc>
              <a:buFont typeface="Arial"/>
              <a:buChar char="•"/>
            </a:pPr>
            <a:r>
              <a:rPr lang="en-US" sz="2000" spc="9" dirty="0">
                <a:solidFill>
                  <a:srgbClr val="FFFFFF"/>
                </a:solidFill>
                <a:latin typeface="Telegraf" panose="020B0604020202020204" charset="0"/>
              </a:rPr>
              <a:t>More than two of every five (44%) of these fires occurred because the decorations were too close to a heat source, such as a candle or hot equipment. </a:t>
            </a:r>
          </a:p>
          <a:p>
            <a:pPr marL="485926" lvl="1" indent="-242963">
              <a:lnSpc>
                <a:spcPts val="2813"/>
              </a:lnSpc>
              <a:buFont typeface="Arial"/>
              <a:buChar char="•"/>
            </a:pPr>
            <a:r>
              <a:rPr lang="en-US" sz="2000" spc="9" dirty="0">
                <a:solidFill>
                  <a:srgbClr val="FFFFFF"/>
                </a:solidFill>
                <a:latin typeface="Telegraf" panose="020B0604020202020204" charset="0"/>
              </a:rPr>
              <a:t>More than one-third (36%) of these fires were started by candles. </a:t>
            </a:r>
          </a:p>
          <a:p>
            <a:pPr marL="485926" lvl="1" indent="-242963">
              <a:lnSpc>
                <a:spcPts val="2813"/>
              </a:lnSpc>
              <a:buFont typeface="Arial"/>
              <a:buChar char="•"/>
            </a:pPr>
            <a:r>
              <a:rPr lang="en-US" sz="2000" spc="9" dirty="0">
                <a:solidFill>
                  <a:srgbClr val="FFFFFF"/>
                </a:solidFill>
                <a:latin typeface="Telegraf" panose="020B0604020202020204" charset="0"/>
              </a:rPr>
              <a:t>More than one-fifth (22%) of the decoration-related fires started in the kitchen; 16% began in the living room.</a:t>
            </a:r>
          </a:p>
          <a:p>
            <a:pPr>
              <a:lnSpc>
                <a:spcPts val="2813"/>
              </a:lnSpc>
            </a:pPr>
            <a:endParaRPr lang="en-US" sz="2000" spc="9" dirty="0">
              <a:solidFill>
                <a:srgbClr val="FFFFFF"/>
              </a:solidFill>
              <a:latin typeface="Telegraf" panose="020B0604020202020204" charset="0"/>
            </a:endParaRPr>
          </a:p>
          <a:p>
            <a:pPr>
              <a:lnSpc>
                <a:spcPts val="2813"/>
              </a:lnSpc>
            </a:pPr>
            <a:r>
              <a:rPr lang="en-US" sz="2000" spc="22" dirty="0">
                <a:solidFill>
                  <a:srgbClr val="FFFFFF"/>
                </a:solidFill>
                <a:latin typeface="Telegraf" panose="020B0604020202020204" charset="0"/>
              </a:rPr>
              <a:t>Remember: </a:t>
            </a:r>
          </a:p>
          <a:p>
            <a:pPr marL="485926" lvl="1" indent="-242963">
              <a:lnSpc>
                <a:spcPts val="2813"/>
              </a:lnSpc>
              <a:buFont typeface="Arial"/>
              <a:buChar char="•"/>
            </a:pPr>
            <a:r>
              <a:rPr lang="en-US" sz="2000" spc="22" dirty="0">
                <a:solidFill>
                  <a:srgbClr val="FFFFFF"/>
                </a:solidFill>
                <a:latin typeface="Telegraf" panose="020B0604020202020204" charset="0"/>
              </a:rPr>
              <a:t>Teach children to stay away from open flames, including jack-o-lanterns with candles in them.</a:t>
            </a:r>
          </a:p>
          <a:p>
            <a:pPr marL="485926" lvl="1" indent="-242963">
              <a:lnSpc>
                <a:spcPts val="2813"/>
              </a:lnSpc>
              <a:buFont typeface="Arial"/>
              <a:buChar char="•"/>
            </a:pPr>
            <a:r>
              <a:rPr lang="en-US" sz="2000" spc="22" dirty="0">
                <a:solidFill>
                  <a:srgbClr val="FFFFFF"/>
                </a:solidFill>
                <a:latin typeface="Telegraf" panose="020B0604020202020204" charset="0"/>
              </a:rPr>
              <a:t>Dried flowers, cornstalks and crepe paper catch fire easily. Keep all decorations away from open flames and other heat sources like light bulbs and heaters.</a:t>
            </a:r>
          </a:p>
          <a:p>
            <a:pPr marL="484310" lvl="1" indent="-242155">
              <a:lnSpc>
                <a:spcPts val="2804"/>
              </a:lnSpc>
              <a:buFont typeface="Arial"/>
              <a:buChar char="•"/>
            </a:pPr>
            <a:r>
              <a:rPr lang="en-US" sz="2000" spc="21" dirty="0">
                <a:solidFill>
                  <a:srgbClr val="FFFFFF"/>
                </a:solidFill>
                <a:latin typeface="Telegraf" panose="020B0604020202020204" charset="0"/>
              </a:rPr>
              <a:t>Keep exits clear of decorations so nothing blocks escape routes. Ensure all smoke alarms are working.</a:t>
            </a:r>
          </a:p>
        </p:txBody>
      </p:sp>
      <p:sp>
        <p:nvSpPr>
          <p:cNvPr id="6" name="TextBox 6"/>
          <p:cNvSpPr txBox="1"/>
          <p:nvPr/>
        </p:nvSpPr>
        <p:spPr>
          <a:xfrm>
            <a:off x="1369124" y="2209311"/>
            <a:ext cx="15482070" cy="1219308"/>
          </a:xfrm>
          <a:prstGeom prst="rect">
            <a:avLst/>
          </a:prstGeom>
        </p:spPr>
        <p:txBody>
          <a:bodyPr wrap="square" lIns="0" tIns="0" rIns="0" bIns="0" rtlCol="0" anchor="t">
            <a:spAutoFit/>
          </a:bodyPr>
          <a:lstStyle/>
          <a:p>
            <a:pPr algn="ctr">
              <a:lnSpc>
                <a:spcPts val="10352"/>
              </a:lnSpc>
              <a:spcBef>
                <a:spcPct val="0"/>
              </a:spcBef>
            </a:pPr>
            <a:r>
              <a:rPr lang="en-US" sz="6470" spc="194" dirty="0">
                <a:solidFill>
                  <a:srgbClr val="FFFFFF"/>
                </a:solidFill>
                <a:latin typeface="Telegraf Bold" panose="020B0604020202020204" charset="0"/>
              </a:rPr>
              <a:t>Fall Fire Safety</a:t>
            </a:r>
          </a:p>
        </p:txBody>
      </p:sp>
      <p:sp>
        <p:nvSpPr>
          <p:cNvPr id="7" name="TextBox 7"/>
          <p:cNvSpPr txBox="1"/>
          <p:nvPr/>
        </p:nvSpPr>
        <p:spPr>
          <a:xfrm>
            <a:off x="17259300" y="9581881"/>
            <a:ext cx="829069" cy="269240"/>
          </a:xfrm>
          <a:prstGeom prst="rect">
            <a:avLst/>
          </a:prstGeom>
        </p:spPr>
        <p:txBody>
          <a:bodyPr lIns="0" tIns="0" rIns="0" bIns="0" rtlCol="0" anchor="t">
            <a:spAutoFit/>
          </a:bodyPr>
          <a:lstStyle/>
          <a:p>
            <a:pPr algn="ctr">
              <a:lnSpc>
                <a:spcPts val="1960"/>
              </a:lnSpc>
              <a:spcBef>
                <a:spcPct val="0"/>
              </a:spcBef>
            </a:pPr>
            <a:r>
              <a:rPr lang="en-US" sz="1400" spc="141" dirty="0">
                <a:solidFill>
                  <a:srgbClr val="FFFFFF"/>
                </a:solidFill>
                <a:latin typeface="Telegraf Bold"/>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7036</Words>
  <Application>Microsoft Office PowerPoint</Application>
  <PresentationFormat>Custom</PresentationFormat>
  <Paragraphs>545</Paragraphs>
  <Slides>44</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Telegraf</vt:lpstr>
      <vt:lpstr>Arial</vt:lpstr>
      <vt:lpstr>Poppins Medium</vt:lpstr>
      <vt:lpstr>Luthier</vt:lpstr>
      <vt:lpstr>Calibri</vt:lpstr>
      <vt:lpstr>Telegraf Bold</vt:lpstr>
      <vt:lpstr>Cooper Hewitt Heavy Bold</vt:lpstr>
      <vt:lpstr>Cooper Hewitt Heavy</vt:lpstr>
      <vt:lpstr>Arimo</vt:lpstr>
      <vt:lpstr>Poppins Medium Bold</vt:lpstr>
      <vt:lpstr>Luthier Bold</vt:lpstr>
      <vt:lpstr>Cerebri</vt:lpstr>
      <vt:lpstr>Poppins Light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Winter Presentation 2021</dc:title>
  <dc:creator>Langdon, Sarah R CIV USN COMNAVSAFECEN NOR VA (USA)</dc:creator>
  <cp:lastModifiedBy>Slater, Stephanie J CIV NAVSAFECEN, 521B</cp:lastModifiedBy>
  <cp:revision>12</cp:revision>
  <dcterms:created xsi:type="dcterms:W3CDTF">2006-08-16T00:00:00Z</dcterms:created>
  <dcterms:modified xsi:type="dcterms:W3CDTF">2021-09-28T15:09:41Z</dcterms:modified>
  <dc:identifier>DAEoI62tU3o</dc:identifier>
</cp:coreProperties>
</file>